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90" r:id="rId9"/>
    <p:sldId id="266" r:id="rId10"/>
    <p:sldId id="269" r:id="rId11"/>
    <p:sldId id="271" r:id="rId12"/>
    <p:sldId id="270" r:id="rId13"/>
    <p:sldId id="272" r:id="rId14"/>
    <p:sldId id="273" r:id="rId15"/>
    <p:sldId id="274" r:id="rId16"/>
    <p:sldId id="275" r:id="rId17"/>
    <p:sldId id="276" r:id="rId18"/>
    <p:sldId id="265" r:id="rId19"/>
    <p:sldId id="267" r:id="rId20"/>
    <p:sldId id="279" r:id="rId21"/>
    <p:sldId id="280" r:id="rId22"/>
    <p:sldId id="291" r:id="rId23"/>
    <p:sldId id="282" r:id="rId24"/>
    <p:sldId id="283" r:id="rId25"/>
    <p:sldId id="284" r:id="rId26"/>
    <p:sldId id="285" r:id="rId27"/>
    <p:sldId id="287" r:id="rId28"/>
    <p:sldId id="286" r:id="rId29"/>
    <p:sldId id="288" r:id="rId30"/>
    <p:sldId id="28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43" autoAdjust="0"/>
  </p:normalViewPr>
  <p:slideViewPr>
    <p:cSldViewPr snapToGrid="0">
      <p:cViewPr varScale="1">
        <p:scale>
          <a:sx n="60" d="100"/>
          <a:sy n="60" d="100"/>
        </p:scale>
        <p:origin x="84" y="1242"/>
      </p:cViewPr>
      <p:guideLst>
        <p:guide orient="horz" pos="2160"/>
        <p:guide pos="3840"/>
      </p:guideLst>
    </p:cSldViewPr>
  </p:slideViewPr>
  <p:outlineViewPr>
    <p:cViewPr>
      <p:scale>
        <a:sx n="33" d="100"/>
        <a:sy n="33" d="100"/>
      </p:scale>
      <p:origin x="0" y="21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D9939185-5613-406E-BC75-10AAB65506FB}" type="datetimeFigureOut">
              <a:rPr lang="fr-FR" smtClean="0"/>
              <a:pPr/>
              <a:t>18/10/2021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CAC68A1-1252-49DB-B5ED-F69CC13D107B}" type="slidenum">
              <a:rPr lang="fr-FR" smtClean="0"/>
              <a:pPr/>
              <a:t>‹N°›</a:t>
            </a:fld>
            <a:endParaRPr lang="fr-F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2070663"/>
      </p:ext>
    </p:extLst>
  </p:cSld>
  <p:clrMapOvr>
    <a:masterClrMapping/>
  </p:clrMapOvr>
  <p:transition spd="slow" advClick="0" advTm="5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D9939185-5613-406E-BC75-10AAB65506FB}" type="datetimeFigureOut">
              <a:rPr lang="fr-FR" smtClean="0"/>
              <a:pPr/>
              <a:t>18/10/2021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CAC68A1-1252-49DB-B5ED-F69CC13D107B}" type="slidenum">
              <a:rPr lang="fr-FR" smtClean="0"/>
              <a:pPr/>
              <a:t>‹N°›</a:t>
            </a:fld>
            <a:endParaRPr lang="fr-FR"/>
          </a:p>
        </p:txBody>
      </p:sp>
    </p:spTree>
    <p:extLst>
      <p:ext uri="{BB962C8B-B14F-4D97-AF65-F5344CB8AC3E}">
        <p14:creationId xmlns:p14="http://schemas.microsoft.com/office/powerpoint/2010/main" val="2466744447"/>
      </p:ext>
    </p:extLst>
  </p:cSld>
  <p:clrMapOvr>
    <a:masterClrMapping/>
  </p:clrMapOvr>
  <p:transition spd="slow" advClick="0" advTm="5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9939185-5613-406E-BC75-10AAB65506FB}" type="datetimeFigureOut">
              <a:rPr lang="fr-FR" smtClean="0"/>
              <a:pPr/>
              <a:t>18/10/2021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CAC68A1-1252-49DB-B5ED-F69CC13D107B}" type="slidenum">
              <a:rPr lang="fr-FR" smtClean="0"/>
              <a:pPr/>
              <a:t>‹N°›</a:t>
            </a:fld>
            <a:endParaRPr lang="fr-FR"/>
          </a:p>
        </p:txBody>
      </p:sp>
    </p:spTree>
    <p:extLst>
      <p:ext uri="{BB962C8B-B14F-4D97-AF65-F5344CB8AC3E}">
        <p14:creationId xmlns:p14="http://schemas.microsoft.com/office/powerpoint/2010/main" val="3800627787"/>
      </p:ext>
    </p:extLst>
  </p:cSld>
  <p:clrMapOvr>
    <a:masterClrMapping/>
  </p:clrMapOvr>
  <p:transition spd="slow" advClick="0" advTm="500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9939185-5613-406E-BC75-10AAB65506FB}" type="datetimeFigureOut">
              <a:rPr lang="fr-FR" smtClean="0"/>
              <a:pPr/>
              <a:t>18/10/2021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CAC68A1-1252-49DB-B5ED-F69CC13D107B}" type="slidenum">
              <a:rPr lang="fr-FR" smtClean="0"/>
              <a:pPr/>
              <a:t>‹N°›</a:t>
            </a:fld>
            <a:endParaRPr lang="fr-F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59316337"/>
      </p:ext>
    </p:extLst>
  </p:cSld>
  <p:clrMapOvr>
    <a:masterClrMapping/>
  </p:clrMapOvr>
  <p:transition spd="slow" advClick="0" advTm="5000">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9939185-5613-406E-BC75-10AAB65506FB}" type="datetimeFigureOut">
              <a:rPr lang="fr-FR" smtClean="0"/>
              <a:pPr/>
              <a:t>18/10/2021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CAC68A1-1252-49DB-B5ED-F69CC13D107B}" type="slidenum">
              <a:rPr lang="fr-FR" smtClean="0"/>
              <a:pPr/>
              <a:t>‹N°›</a:t>
            </a:fld>
            <a:endParaRPr lang="fr-FR"/>
          </a:p>
        </p:txBody>
      </p:sp>
    </p:spTree>
    <p:extLst>
      <p:ext uri="{BB962C8B-B14F-4D97-AF65-F5344CB8AC3E}">
        <p14:creationId xmlns:p14="http://schemas.microsoft.com/office/powerpoint/2010/main" val="397494679"/>
      </p:ext>
    </p:extLst>
  </p:cSld>
  <p:clrMapOvr>
    <a:masterClrMapping/>
  </p:clrMapOvr>
  <p:transition spd="slow" advClick="0" advTm="5000">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9939185-5613-406E-BC75-10AAB65506FB}" type="datetimeFigureOut">
              <a:rPr lang="fr-FR" smtClean="0"/>
              <a:pPr/>
              <a:t>18/10/2021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CAC68A1-1252-49DB-B5ED-F69CC13D107B}" type="slidenum">
              <a:rPr lang="fr-FR" smtClean="0"/>
              <a:pPr/>
              <a:t>‹N°›</a:t>
            </a:fld>
            <a:endParaRPr lang="fr-F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83407353"/>
      </p:ext>
    </p:extLst>
  </p:cSld>
  <p:clrMapOvr>
    <a:masterClrMapping/>
  </p:clrMapOvr>
  <p:transition spd="slow" advClick="0" advTm="5000">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9939185-5613-406E-BC75-10AAB65506FB}" type="datetimeFigureOut">
              <a:rPr lang="fr-FR" smtClean="0"/>
              <a:pPr/>
              <a:t>18/10/2021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CAC68A1-1252-49DB-B5ED-F69CC13D107B}" type="slidenum">
              <a:rPr lang="fr-FR" smtClean="0"/>
              <a:pPr/>
              <a:t>‹N°›</a:t>
            </a:fld>
            <a:endParaRPr lang="fr-FR"/>
          </a:p>
        </p:txBody>
      </p:sp>
    </p:spTree>
    <p:extLst>
      <p:ext uri="{BB962C8B-B14F-4D97-AF65-F5344CB8AC3E}">
        <p14:creationId xmlns:p14="http://schemas.microsoft.com/office/powerpoint/2010/main" val="1690127570"/>
      </p:ext>
    </p:extLst>
  </p:cSld>
  <p:clrMapOvr>
    <a:masterClrMapping/>
  </p:clrMapOvr>
  <p:transition spd="slow" advClick="0" advTm="5000">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9939185-5613-406E-BC75-10AAB65506FB}" type="datetimeFigureOut">
              <a:rPr lang="fr-FR" smtClean="0"/>
              <a:pPr/>
              <a:t>18/10/2021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CAC68A1-1252-49DB-B5ED-F69CC13D107B}" type="slidenum">
              <a:rPr lang="fr-FR" smtClean="0"/>
              <a:pPr/>
              <a:t>‹N°›</a:t>
            </a:fld>
            <a:endParaRPr lang="fr-FR"/>
          </a:p>
        </p:txBody>
      </p:sp>
    </p:spTree>
    <p:extLst>
      <p:ext uri="{BB962C8B-B14F-4D97-AF65-F5344CB8AC3E}">
        <p14:creationId xmlns:p14="http://schemas.microsoft.com/office/powerpoint/2010/main" val="937107882"/>
      </p:ext>
    </p:extLst>
  </p:cSld>
  <p:clrMapOvr>
    <a:masterClrMapping/>
  </p:clrMapOvr>
  <p:transition spd="slow" advClick="0" advTm="5000">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9939185-5613-406E-BC75-10AAB65506FB}" type="datetimeFigureOut">
              <a:rPr lang="fr-FR" smtClean="0"/>
              <a:pPr/>
              <a:t>18/10/2021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CAC68A1-1252-49DB-B5ED-F69CC13D107B}" type="slidenum">
              <a:rPr lang="fr-FR" smtClean="0"/>
              <a:pPr/>
              <a:t>‹N°›</a:t>
            </a:fld>
            <a:endParaRPr lang="fr-FR"/>
          </a:p>
        </p:txBody>
      </p:sp>
    </p:spTree>
    <p:extLst>
      <p:ext uri="{BB962C8B-B14F-4D97-AF65-F5344CB8AC3E}">
        <p14:creationId xmlns:p14="http://schemas.microsoft.com/office/powerpoint/2010/main" val="350018073"/>
      </p:ext>
    </p:extLst>
  </p:cSld>
  <p:clrMapOvr>
    <a:masterClrMapping/>
  </p:clrMapOvr>
  <p:transition spd="slow" advClick="0" advTm="5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9939185-5613-406E-BC75-10AAB65506FB}" type="datetimeFigureOut">
              <a:rPr lang="fr-FR" smtClean="0"/>
              <a:pPr/>
              <a:t>18/10/2021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CAC68A1-1252-49DB-B5ED-F69CC13D107B}" type="slidenum">
              <a:rPr lang="fr-FR" smtClean="0"/>
              <a:pPr/>
              <a:t>‹N°›</a:t>
            </a:fld>
            <a:endParaRPr lang="fr-FR"/>
          </a:p>
        </p:txBody>
      </p:sp>
    </p:spTree>
    <p:extLst>
      <p:ext uri="{BB962C8B-B14F-4D97-AF65-F5344CB8AC3E}">
        <p14:creationId xmlns:p14="http://schemas.microsoft.com/office/powerpoint/2010/main" val="91443293"/>
      </p:ext>
    </p:extLst>
  </p:cSld>
  <p:clrMapOvr>
    <a:masterClrMapping/>
  </p:clrMapOvr>
  <p:transition spd="slow" advClick="0" advTm="5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9939185-5613-406E-BC75-10AAB65506FB}" type="datetimeFigureOut">
              <a:rPr lang="fr-FR" smtClean="0"/>
              <a:pPr/>
              <a:t>18/10/2021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CAC68A1-1252-49DB-B5ED-F69CC13D107B}" type="slidenum">
              <a:rPr lang="fr-FR" smtClean="0"/>
              <a:pPr/>
              <a:t>‹N°›</a:t>
            </a:fld>
            <a:endParaRPr lang="fr-FR"/>
          </a:p>
        </p:txBody>
      </p:sp>
    </p:spTree>
    <p:extLst>
      <p:ext uri="{BB962C8B-B14F-4D97-AF65-F5344CB8AC3E}">
        <p14:creationId xmlns:p14="http://schemas.microsoft.com/office/powerpoint/2010/main" val="94813170"/>
      </p:ext>
    </p:extLst>
  </p:cSld>
  <p:clrMapOvr>
    <a:masterClrMapping/>
  </p:clrMapOvr>
  <p:transition spd="slow" advClick="0" advTm="5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9939185-5613-406E-BC75-10AAB65506FB}" type="datetimeFigureOut">
              <a:rPr lang="fr-FR" smtClean="0"/>
              <a:pPr/>
              <a:t>18/10/2021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CAC68A1-1252-49DB-B5ED-F69CC13D107B}" type="slidenum">
              <a:rPr lang="fr-FR" smtClean="0"/>
              <a:pPr/>
              <a:t>‹N°›</a:t>
            </a:fld>
            <a:endParaRPr lang="fr-FR"/>
          </a:p>
        </p:txBody>
      </p:sp>
    </p:spTree>
    <p:extLst>
      <p:ext uri="{BB962C8B-B14F-4D97-AF65-F5344CB8AC3E}">
        <p14:creationId xmlns:p14="http://schemas.microsoft.com/office/powerpoint/2010/main" val="2354327123"/>
      </p:ext>
    </p:extLst>
  </p:cSld>
  <p:clrMapOvr>
    <a:masterClrMapping/>
  </p:clrMapOvr>
  <p:transition spd="slow" advClick="0" advTm="5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9939185-5613-406E-BC75-10AAB65506FB}" type="datetimeFigureOut">
              <a:rPr lang="fr-FR" smtClean="0"/>
              <a:pPr/>
              <a:t>18/10/2021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CAC68A1-1252-49DB-B5ED-F69CC13D107B}" type="slidenum">
              <a:rPr lang="fr-FR" smtClean="0"/>
              <a:pPr/>
              <a:t>‹N°›</a:t>
            </a:fld>
            <a:endParaRPr lang="fr-FR"/>
          </a:p>
        </p:txBody>
      </p:sp>
    </p:spTree>
    <p:extLst>
      <p:ext uri="{BB962C8B-B14F-4D97-AF65-F5344CB8AC3E}">
        <p14:creationId xmlns:p14="http://schemas.microsoft.com/office/powerpoint/2010/main" val="472337102"/>
      </p:ext>
    </p:extLst>
  </p:cSld>
  <p:clrMapOvr>
    <a:masterClrMapping/>
  </p:clrMapOvr>
  <p:transition spd="slow" advClick="0" advTm="5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9939185-5613-406E-BC75-10AAB65506FB}" type="datetimeFigureOut">
              <a:rPr lang="fr-FR" smtClean="0"/>
              <a:pPr/>
              <a:t>18/10/2021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CAC68A1-1252-49DB-B5ED-F69CC13D107B}" type="slidenum">
              <a:rPr lang="fr-FR" smtClean="0"/>
              <a:pPr/>
              <a:t>‹N°›</a:t>
            </a:fld>
            <a:endParaRPr lang="fr-FR"/>
          </a:p>
        </p:txBody>
      </p:sp>
    </p:spTree>
    <p:extLst>
      <p:ext uri="{BB962C8B-B14F-4D97-AF65-F5344CB8AC3E}">
        <p14:creationId xmlns:p14="http://schemas.microsoft.com/office/powerpoint/2010/main" val="385433343"/>
      </p:ext>
    </p:extLst>
  </p:cSld>
  <p:clrMapOvr>
    <a:masterClrMapping/>
  </p:clrMapOvr>
  <p:transition spd="slow" advClick="0" advTm="5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39185-5613-406E-BC75-10AAB65506FB}" type="datetimeFigureOut">
              <a:rPr lang="fr-FR" smtClean="0"/>
              <a:pPr/>
              <a:t>18/10/2021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CAC68A1-1252-49DB-B5ED-F69CC13D107B}" type="slidenum">
              <a:rPr lang="fr-FR" smtClean="0"/>
              <a:pPr/>
              <a:t>‹N°›</a:t>
            </a:fld>
            <a:endParaRPr lang="fr-FR"/>
          </a:p>
        </p:txBody>
      </p:sp>
    </p:spTree>
    <p:extLst>
      <p:ext uri="{BB962C8B-B14F-4D97-AF65-F5344CB8AC3E}">
        <p14:creationId xmlns:p14="http://schemas.microsoft.com/office/powerpoint/2010/main" val="4130522959"/>
      </p:ext>
    </p:extLst>
  </p:cSld>
  <p:clrMapOvr>
    <a:masterClrMapping/>
  </p:clrMapOvr>
  <p:transition spd="slow" advClick="0" advTm="5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9939185-5613-406E-BC75-10AAB65506FB}" type="datetimeFigureOut">
              <a:rPr lang="fr-FR" smtClean="0"/>
              <a:pPr/>
              <a:t>18/10/2021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CAC68A1-1252-49DB-B5ED-F69CC13D107B}" type="slidenum">
              <a:rPr lang="fr-FR" smtClean="0"/>
              <a:pPr/>
              <a:t>‹N°›</a:t>
            </a:fld>
            <a:endParaRPr lang="fr-FR"/>
          </a:p>
        </p:txBody>
      </p:sp>
    </p:spTree>
    <p:extLst>
      <p:ext uri="{BB962C8B-B14F-4D97-AF65-F5344CB8AC3E}">
        <p14:creationId xmlns:p14="http://schemas.microsoft.com/office/powerpoint/2010/main" val="179543905"/>
      </p:ext>
    </p:extLst>
  </p:cSld>
  <p:clrMapOvr>
    <a:masterClrMapping/>
  </p:clrMapOvr>
  <p:transition spd="slow" advClick="0" advTm="5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9939185-5613-406E-BC75-10AAB65506FB}" type="datetimeFigureOut">
              <a:rPr lang="fr-FR" smtClean="0"/>
              <a:pPr/>
              <a:t>18/10/2021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CAC68A1-1252-49DB-B5ED-F69CC13D107B}" type="slidenum">
              <a:rPr lang="fr-FR" smtClean="0"/>
              <a:pPr/>
              <a:t>‹N°›</a:t>
            </a:fld>
            <a:endParaRPr lang="fr-FR"/>
          </a:p>
        </p:txBody>
      </p:sp>
    </p:spTree>
    <p:extLst>
      <p:ext uri="{BB962C8B-B14F-4D97-AF65-F5344CB8AC3E}">
        <p14:creationId xmlns:p14="http://schemas.microsoft.com/office/powerpoint/2010/main" val="4086140639"/>
      </p:ext>
    </p:extLst>
  </p:cSld>
  <p:clrMapOvr>
    <a:masterClrMapping/>
  </p:clrMapOvr>
  <p:transition spd="slow" advClick="0" advTm="5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9939185-5613-406E-BC75-10AAB65506FB}" type="datetimeFigureOut">
              <a:rPr lang="fr-FR" smtClean="0"/>
              <a:pPr/>
              <a:t>18/10/2021</a:t>
            </a:fld>
            <a:endParaRPr lang="fr-F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fr-F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ACAC68A1-1252-49DB-B5ED-F69CC13D107B}" type="slidenum">
              <a:rPr lang="fr-FR" smtClean="0"/>
              <a:pPr/>
              <a:t>‹N°›</a:t>
            </a:fld>
            <a:endParaRPr lang="fr-FR"/>
          </a:p>
        </p:txBody>
      </p:sp>
    </p:spTree>
    <p:extLst>
      <p:ext uri="{BB962C8B-B14F-4D97-AF65-F5344CB8AC3E}">
        <p14:creationId xmlns:p14="http://schemas.microsoft.com/office/powerpoint/2010/main" val="9839761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spd="slow" advClick="0" advTm="5000">
    <p:wipe/>
  </p:transition>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
              <a:srgbClr val="CC3399"/>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1C4153-5F3E-497A-A04D-44E9F80F44C5}"/>
              </a:ext>
            </a:extLst>
          </p:cNvPr>
          <p:cNvSpPr>
            <a:spLocks noGrp="1"/>
          </p:cNvSpPr>
          <p:nvPr>
            <p:ph type="ctrTitle"/>
          </p:nvPr>
        </p:nvSpPr>
        <p:spPr/>
        <p:txBody>
          <a:bodyPr>
            <a:normAutofit/>
          </a:bodyPr>
          <a:lstStyle/>
          <a:p>
            <a:pPr algn="ctr"/>
            <a:r>
              <a:rPr lang="fr-FR" sz="6000" dirty="0"/>
              <a:t>Assemblée Générale APEL </a:t>
            </a:r>
            <a:br>
              <a:rPr lang="fr-FR" sz="6000" dirty="0"/>
            </a:br>
            <a:r>
              <a:rPr lang="fr-FR" sz="6000" dirty="0"/>
              <a:t>ST Edern </a:t>
            </a:r>
          </a:p>
        </p:txBody>
      </p:sp>
      <p:sp>
        <p:nvSpPr>
          <p:cNvPr id="3" name="Sous-titre 2">
            <a:extLst>
              <a:ext uri="{FF2B5EF4-FFF2-40B4-BE49-F238E27FC236}">
                <a16:creationId xmlns:a16="http://schemas.microsoft.com/office/drawing/2014/main" id="{86F5EEEB-D363-4783-B92B-C3EDAF02AA12}"/>
              </a:ext>
            </a:extLst>
          </p:cNvPr>
          <p:cNvSpPr>
            <a:spLocks noGrp="1"/>
          </p:cNvSpPr>
          <p:nvPr>
            <p:ph type="subTitle" idx="1"/>
          </p:nvPr>
        </p:nvSpPr>
        <p:spPr>
          <a:xfrm>
            <a:off x="1524000" y="3509963"/>
            <a:ext cx="9144000" cy="1655762"/>
          </a:xfrm>
        </p:spPr>
        <p:txBody>
          <a:bodyPr>
            <a:normAutofit lnSpcReduction="10000"/>
          </a:bodyPr>
          <a:lstStyle/>
          <a:p>
            <a:endParaRPr lang="fr-FR" dirty="0">
              <a:latin typeface="After Night" pitchFamily="2" charset="0"/>
            </a:endParaRPr>
          </a:p>
          <a:p>
            <a:endParaRPr lang="fr-FR" dirty="0">
              <a:latin typeface="After Night" pitchFamily="2" charset="0"/>
            </a:endParaRPr>
          </a:p>
          <a:p>
            <a:r>
              <a:rPr lang="fr-FR" sz="4000" dirty="0">
                <a:solidFill>
                  <a:schemeClr val="tx1"/>
                </a:solidFill>
                <a:latin typeface="+mj-lt"/>
              </a:rPr>
              <a:t>Année 2020-2021</a:t>
            </a:r>
          </a:p>
        </p:txBody>
      </p:sp>
      <p:pic>
        <p:nvPicPr>
          <p:cNvPr id="5" name="02 - Divenire">
            <a:hlinkClick r:id="" action="ppaction://media"/>
            <a:extLst>
              <a:ext uri="{FF2B5EF4-FFF2-40B4-BE49-F238E27FC236}">
                <a16:creationId xmlns:a16="http://schemas.microsoft.com/office/drawing/2014/main" id="{8692B02E-2DE8-40FC-B453-3C62776F941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82400" y="6248400"/>
            <a:ext cx="609600" cy="609600"/>
          </a:xfrm>
          <a:prstGeom prst="rect">
            <a:avLst/>
          </a:prstGeom>
        </p:spPr>
      </p:pic>
    </p:spTree>
    <p:extLst>
      <p:ext uri="{BB962C8B-B14F-4D97-AF65-F5344CB8AC3E}">
        <p14:creationId xmlns:p14="http://schemas.microsoft.com/office/powerpoint/2010/main" val="1320677763"/>
      </p:ext>
    </p:extLst>
  </p:cSld>
  <p:clrMapOvr>
    <a:masterClrMapping/>
  </p:clrMapOvr>
  <p:transition spd="slow" advClick="0" advTm="1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CC3399"/>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744072" y="345141"/>
            <a:ext cx="10004610" cy="1371600"/>
          </a:xfrm>
        </p:spPr>
        <p:txBody>
          <a:bodyPr>
            <a:normAutofit/>
          </a:bodyPr>
          <a:lstStyle/>
          <a:p>
            <a:pPr algn="ctr"/>
            <a:r>
              <a:rPr lang="fr-FR" sz="4000" dirty="0"/>
              <a:t>GOUTER DE NOEL</a:t>
            </a:r>
          </a:p>
        </p:txBody>
      </p:sp>
      <p:sp>
        <p:nvSpPr>
          <p:cNvPr id="6" name="Espace réservé du texte 5"/>
          <p:cNvSpPr>
            <a:spLocks noGrp="1"/>
          </p:cNvSpPr>
          <p:nvPr>
            <p:ph type="body" sz="half" idx="2"/>
          </p:nvPr>
        </p:nvSpPr>
        <p:spPr/>
        <p:txBody>
          <a:bodyPr>
            <a:normAutofit/>
          </a:bodyPr>
          <a:lstStyle/>
          <a:p>
            <a:r>
              <a:rPr lang="fr-FR" sz="4000" dirty="0">
                <a:solidFill>
                  <a:schemeClr val="tx1"/>
                </a:solidFill>
              </a:rPr>
              <a:t>120,45€</a:t>
            </a:r>
          </a:p>
        </p:txBody>
      </p:sp>
      <p:pic>
        <p:nvPicPr>
          <p:cNvPr id="2050" name="Picture 2" descr="GOÛTER DE NOEL - Association Gymnique Rémoise">
            <a:extLst>
              <a:ext uri="{FF2B5EF4-FFF2-40B4-BE49-F238E27FC236}">
                <a16:creationId xmlns:a16="http://schemas.microsoft.com/office/drawing/2014/main" id="{AE885750-8142-4CC3-BCF6-E35E72536B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139" y="2590386"/>
            <a:ext cx="451485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outer de Noël - FULL &amp; LIGHT">
            <a:extLst>
              <a:ext uri="{FF2B5EF4-FFF2-40B4-BE49-F238E27FC236}">
                <a16:creationId xmlns:a16="http://schemas.microsoft.com/office/drawing/2014/main" id="{9BA50E2B-D5F7-473E-9EF8-C868CF2567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6377" y="3388660"/>
            <a:ext cx="4514850" cy="175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5000">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CC3399"/>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7458724" y="1208598"/>
            <a:ext cx="2949534" cy="1438302"/>
          </a:xfrm>
        </p:spPr>
        <p:txBody>
          <a:bodyPr/>
          <a:lstStyle/>
          <a:p>
            <a:r>
              <a:rPr lang="fr-FR" dirty="0"/>
              <a:t>MASQUES :</a:t>
            </a:r>
          </a:p>
        </p:txBody>
      </p:sp>
      <p:sp>
        <p:nvSpPr>
          <p:cNvPr id="7" name="Titre 4"/>
          <p:cNvSpPr txBox="1">
            <a:spLocks/>
          </p:cNvSpPr>
          <p:nvPr/>
        </p:nvSpPr>
        <p:spPr>
          <a:xfrm>
            <a:off x="7721506" y="1824814"/>
            <a:ext cx="2139670" cy="1507067"/>
          </a:xfrm>
          <a:prstGeom prst="rect">
            <a:avLst/>
          </a:prstGeom>
          <a:effectLst/>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3600" b="0" i="0" u="none" strike="noStrike" kern="1200" cap="all" spc="0" normalizeH="0" baseline="0" noProof="0" dirty="0">
                <a:ln w="3175" cmpd="sng">
                  <a:noFill/>
                </a:ln>
                <a:solidFill>
                  <a:schemeClr val="tx1"/>
                </a:solidFill>
                <a:effectLst/>
                <a:uLnTx/>
                <a:uFillTx/>
                <a:latin typeface="+mj-lt"/>
                <a:ea typeface="+mj-ea"/>
                <a:cs typeface="+mj-cs"/>
              </a:rPr>
              <a:t>511,56€</a:t>
            </a:r>
          </a:p>
        </p:txBody>
      </p:sp>
      <p:pic>
        <p:nvPicPr>
          <p:cNvPr id="3074" name="Picture 2" descr="Masque chirurgical enfant 3 plis classe 1 type 1 - boîte ...">
            <a:extLst>
              <a:ext uri="{FF2B5EF4-FFF2-40B4-BE49-F238E27FC236}">
                <a16:creationId xmlns:a16="http://schemas.microsoft.com/office/drawing/2014/main" id="{3DC496E1-1DC6-41EA-87AF-9115F1B3D3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3412" y="742203"/>
            <a:ext cx="4942979" cy="49429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5000">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CC3399"/>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1317479" y="282885"/>
            <a:ext cx="8534400" cy="1507067"/>
          </a:xfrm>
        </p:spPr>
        <p:txBody>
          <a:bodyPr>
            <a:normAutofit/>
          </a:bodyPr>
          <a:lstStyle/>
          <a:p>
            <a:pPr algn="ctr"/>
            <a:r>
              <a:rPr lang="fr-FR" sz="4000" u="sng" dirty="0"/>
              <a:t>Dépenses diverses</a:t>
            </a:r>
          </a:p>
        </p:txBody>
      </p:sp>
      <p:sp>
        <p:nvSpPr>
          <p:cNvPr id="7" name="Espace réservé du contenu 6"/>
          <p:cNvSpPr>
            <a:spLocks noGrp="1"/>
          </p:cNvSpPr>
          <p:nvPr>
            <p:ph idx="1"/>
          </p:nvPr>
        </p:nvSpPr>
        <p:spPr>
          <a:xfrm>
            <a:off x="1351004" y="1873086"/>
            <a:ext cx="8882325" cy="3615267"/>
          </a:xfrm>
        </p:spPr>
        <p:txBody>
          <a:bodyPr>
            <a:normAutofit/>
          </a:bodyPr>
          <a:lstStyle/>
          <a:p>
            <a:r>
              <a:rPr lang="fr-FR" sz="3600" dirty="0">
                <a:solidFill>
                  <a:schemeClr val="tx1"/>
                </a:solidFill>
              </a:rPr>
              <a:t>Adhésion APEL : 263,5€</a:t>
            </a:r>
          </a:p>
          <a:p>
            <a:r>
              <a:rPr lang="fr-FR" sz="3600" dirty="0">
                <a:solidFill>
                  <a:schemeClr val="tx1"/>
                </a:solidFill>
              </a:rPr>
              <a:t>Divers (Départ, Virements bancaires) : 2200,57€</a:t>
            </a:r>
          </a:p>
        </p:txBody>
      </p:sp>
    </p:spTree>
  </p:cSld>
  <p:clrMapOvr>
    <a:masterClrMapping/>
  </p:clrMapOvr>
  <p:transition spd="slow" advClick="0" advTm="5000">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CC3399"/>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a:t>DON AU TELETHON : 37,50€</a:t>
            </a:r>
            <a:br>
              <a:rPr lang="fr-FR" sz="4000" dirty="0"/>
            </a:br>
            <a:endParaRPr lang="fr-FR" sz="4000" dirty="0"/>
          </a:p>
        </p:txBody>
      </p:sp>
      <p:pic>
        <p:nvPicPr>
          <p:cNvPr id="34820" name="Picture 4" descr="Téléthon – LIONS CLUB PAU BEARN"/>
          <p:cNvPicPr>
            <a:picLocks noChangeAspect="1" noChangeArrowheads="1"/>
          </p:cNvPicPr>
          <p:nvPr/>
        </p:nvPicPr>
        <p:blipFill>
          <a:blip r:embed="rId2" cstate="print"/>
          <a:srcRect/>
          <a:stretch>
            <a:fillRect/>
          </a:stretch>
        </p:blipFill>
        <p:spPr bwMode="auto">
          <a:xfrm>
            <a:off x="3472515" y="1093694"/>
            <a:ext cx="3841157" cy="2740025"/>
          </a:xfrm>
          <a:prstGeom prst="rect">
            <a:avLst/>
          </a:prstGeom>
          <a:noFill/>
        </p:spPr>
      </p:pic>
    </p:spTree>
  </p:cSld>
  <p:clrMapOvr>
    <a:masterClrMapping/>
  </p:clrMapOvr>
  <p:transition spd="slow" advClick="0" advTm="5000">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CC3399"/>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419318" y="1466226"/>
            <a:ext cx="8534400" cy="1507067"/>
          </a:xfrm>
        </p:spPr>
        <p:txBody>
          <a:bodyPr>
            <a:normAutofit/>
          </a:bodyPr>
          <a:lstStyle/>
          <a:p>
            <a:pPr algn="ctr"/>
            <a:r>
              <a:rPr lang="fr-FR" sz="4000" u="sng" dirty="0"/>
              <a:t>TOTAL des dépenses 2020-2021</a:t>
            </a:r>
          </a:p>
        </p:txBody>
      </p:sp>
      <p:sp>
        <p:nvSpPr>
          <p:cNvPr id="4" name="Titre 1"/>
          <p:cNvSpPr txBox="1">
            <a:spLocks/>
          </p:cNvSpPr>
          <p:nvPr/>
        </p:nvSpPr>
        <p:spPr>
          <a:xfrm>
            <a:off x="1482071" y="3160555"/>
            <a:ext cx="8534400" cy="1507067"/>
          </a:xfrm>
          <a:prstGeom prst="rect">
            <a:avLst/>
          </a:prstGeom>
          <a:effectLst/>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4000" b="0" i="0" u="sng" strike="noStrike" kern="1200" cap="all" spc="0" normalizeH="0" baseline="0" noProof="0" dirty="0">
                <a:ln w="3175" cmpd="sng">
                  <a:noFill/>
                </a:ln>
                <a:solidFill>
                  <a:schemeClr val="tx1"/>
                </a:solidFill>
                <a:effectLst/>
                <a:uLnTx/>
                <a:uFillTx/>
                <a:latin typeface="+mj-lt"/>
                <a:ea typeface="+mj-ea"/>
                <a:cs typeface="+mj-cs"/>
              </a:rPr>
              <a:t>3753,41€</a:t>
            </a:r>
          </a:p>
        </p:txBody>
      </p:sp>
      <p:pic>
        <p:nvPicPr>
          <p:cNvPr id="35842" name="Picture 2" descr="Dépense publique : peut-on croire François Hollande"/>
          <p:cNvPicPr>
            <a:picLocks noChangeAspect="1" noChangeArrowheads="1"/>
          </p:cNvPicPr>
          <p:nvPr/>
        </p:nvPicPr>
        <p:blipFill>
          <a:blip r:embed="rId2" cstate="print"/>
          <a:srcRect/>
          <a:stretch>
            <a:fillRect/>
          </a:stretch>
        </p:blipFill>
        <p:spPr bwMode="auto">
          <a:xfrm>
            <a:off x="1352005" y="3603730"/>
            <a:ext cx="2899955" cy="2208383"/>
          </a:xfrm>
          <a:prstGeom prst="rect">
            <a:avLst/>
          </a:prstGeom>
          <a:noFill/>
        </p:spPr>
      </p:pic>
    </p:spTree>
  </p:cSld>
  <p:clrMapOvr>
    <a:masterClrMapping/>
  </p:clrMapOvr>
  <p:transition spd="slow" advClick="0" advTm="5000">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CC3399"/>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24118" y="381497"/>
            <a:ext cx="9308259" cy="2603750"/>
          </a:xfrm>
        </p:spPr>
        <p:txBody>
          <a:bodyPr>
            <a:normAutofit/>
          </a:bodyPr>
          <a:lstStyle/>
          <a:p>
            <a:r>
              <a:rPr lang="fr-FR" sz="4000" dirty="0"/>
              <a:t>Pour gérer toutes ces dépenses, l’</a:t>
            </a:r>
            <a:r>
              <a:rPr lang="fr-FR" sz="4000" dirty="0" err="1"/>
              <a:t>apel</a:t>
            </a:r>
            <a:r>
              <a:rPr lang="fr-FR" sz="4000" dirty="0"/>
              <a:t> organise tout au long de l’année diverses manifestations</a:t>
            </a:r>
          </a:p>
        </p:txBody>
      </p:sp>
      <p:pic>
        <p:nvPicPr>
          <p:cNvPr id="4098" name="Picture 2" descr="Association de Parents d’Elèves / Représentants des ...">
            <a:extLst>
              <a:ext uri="{FF2B5EF4-FFF2-40B4-BE49-F238E27FC236}">
                <a16:creationId xmlns:a16="http://schemas.microsoft.com/office/drawing/2014/main" id="{178B26C3-897C-4706-9681-F212DB4CBB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3545" y="2774196"/>
            <a:ext cx="5186156" cy="31729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5000">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CC3399"/>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329670" y="498039"/>
            <a:ext cx="8534400" cy="4593914"/>
          </a:xfrm>
        </p:spPr>
        <p:txBody>
          <a:bodyPr>
            <a:normAutofit/>
          </a:bodyPr>
          <a:lstStyle/>
          <a:p>
            <a:r>
              <a:rPr lang="fr-FR" sz="4000" dirty="0"/>
              <a:t>Pour cela, une réunion mensuelle (environ) est proposée aux membres pour mettre autour de la table les idées!</a:t>
            </a:r>
          </a:p>
        </p:txBody>
      </p:sp>
      <p:pic>
        <p:nvPicPr>
          <p:cNvPr id="37890" name="Picture 2" descr="Reunion travail clipart 4 » Clipart Station"/>
          <p:cNvPicPr>
            <a:picLocks noChangeAspect="1" noChangeArrowheads="1"/>
          </p:cNvPicPr>
          <p:nvPr/>
        </p:nvPicPr>
        <p:blipFill>
          <a:blip r:embed="rId2" cstate="print"/>
          <a:srcRect/>
          <a:stretch>
            <a:fillRect/>
          </a:stretch>
        </p:blipFill>
        <p:spPr bwMode="auto">
          <a:xfrm>
            <a:off x="3400800" y="3935505"/>
            <a:ext cx="4536142" cy="2268071"/>
          </a:xfrm>
          <a:prstGeom prst="rect">
            <a:avLst/>
          </a:prstGeom>
          <a:noFill/>
        </p:spPr>
      </p:pic>
    </p:spTree>
  </p:cSld>
  <p:clrMapOvr>
    <a:masterClrMapping/>
  </p:clrMapOvr>
  <p:transition spd="slow" advClick="0" advTm="5000">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CC3399"/>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03528" y="2237191"/>
            <a:ext cx="10593390" cy="1814856"/>
          </a:xfrm>
        </p:spPr>
        <p:txBody>
          <a:bodyPr>
            <a:noAutofit/>
          </a:bodyPr>
          <a:lstStyle/>
          <a:p>
            <a:r>
              <a:rPr lang="fr-FR" sz="4000" dirty="0"/>
              <a:t>LES MANIFESTATIONS QUI VOUS ONT été proposées cette année 2020-2021</a:t>
            </a:r>
          </a:p>
        </p:txBody>
      </p:sp>
    </p:spTree>
  </p:cSld>
  <p:clrMapOvr>
    <a:masterClrMapping/>
  </p:clrMapOvr>
  <p:transition spd="slow" advClick="0" advTm="5000">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CC3399"/>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A94B805E-22E2-4F19-A5ED-D9A03147F647}"/>
              </a:ext>
            </a:extLst>
          </p:cNvPr>
          <p:cNvSpPr>
            <a:spLocks noGrp="1"/>
          </p:cNvSpPr>
          <p:nvPr>
            <p:ph type="body" sz="half" idx="2"/>
          </p:nvPr>
        </p:nvSpPr>
        <p:spPr/>
        <p:txBody>
          <a:bodyPr>
            <a:normAutofit fontScale="92500" lnSpcReduction="20000"/>
          </a:bodyPr>
          <a:lstStyle/>
          <a:p>
            <a:endParaRPr lang="fr-FR" sz="4400" dirty="0"/>
          </a:p>
          <a:p>
            <a:pPr algn="ctr"/>
            <a:r>
              <a:rPr lang="fr-FR" sz="4300" dirty="0">
                <a:solidFill>
                  <a:schemeClr val="tx1"/>
                </a:solidFill>
              </a:rPr>
              <a:t>LIVRES DE NOEL :</a:t>
            </a:r>
          </a:p>
          <a:p>
            <a:pPr algn="ctr"/>
            <a:r>
              <a:rPr lang="fr-FR" sz="4300" dirty="0">
                <a:solidFill>
                  <a:schemeClr val="tx1"/>
                </a:solidFill>
              </a:rPr>
              <a:t>644€</a:t>
            </a:r>
          </a:p>
        </p:txBody>
      </p:sp>
      <p:pic>
        <p:nvPicPr>
          <p:cNvPr id="2050" name="Picture 2">
            <a:extLst>
              <a:ext uri="{FF2B5EF4-FFF2-40B4-BE49-F238E27FC236}">
                <a16:creationId xmlns:a16="http://schemas.microsoft.com/office/drawing/2014/main" id="{7B0DC624-53A9-4A12-99AD-03406D568DF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632" y="636954"/>
            <a:ext cx="4514850" cy="18764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16693AF-99DB-4237-A2F0-3CB7B1C1C51A}"/>
              </a:ext>
            </a:extLst>
          </p:cNvPr>
          <p:cNvPicPr>
            <a:picLocks noGrp="1" noChangeAspect="1" noChangeArrowheads="1"/>
          </p:cNvPicPr>
          <p:nvPr>
            <p:ph type="pic" idx="1"/>
          </p:nvPr>
        </p:nvPicPr>
        <p:blipFill>
          <a:blip r:embed="rId3" cstate="print">
            <a:extLst>
              <a:ext uri="{28A0092B-C50C-407E-A947-70E740481C1C}">
                <a14:useLocalDpi xmlns:a14="http://schemas.microsoft.com/office/drawing/2010/main" val="0"/>
              </a:ext>
            </a:extLst>
          </a:blip>
          <a:srcRect t="2350" b="235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740473"/>
      </p:ext>
    </p:extLst>
  </p:cSld>
  <p:clrMapOvr>
    <a:masterClrMapping/>
  </p:clrMapOvr>
  <p:transition spd="slow" advClick="0" advTm="5000">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CC3399"/>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2BD79C-8751-4A8E-9B4F-DD4A962E7907}"/>
              </a:ext>
            </a:extLst>
          </p:cNvPr>
          <p:cNvSpPr>
            <a:spLocks noGrp="1"/>
          </p:cNvSpPr>
          <p:nvPr>
            <p:ph type="title"/>
          </p:nvPr>
        </p:nvSpPr>
        <p:spPr>
          <a:xfrm>
            <a:off x="54708" y="4467489"/>
            <a:ext cx="6780212" cy="1507067"/>
          </a:xfrm>
        </p:spPr>
        <p:txBody>
          <a:bodyPr>
            <a:normAutofit/>
          </a:bodyPr>
          <a:lstStyle/>
          <a:p>
            <a:pPr algn="ctr"/>
            <a:r>
              <a:rPr lang="fr-FR" sz="4000" dirty="0"/>
              <a:t>PHOTOS DE CLASSE : 241€</a:t>
            </a:r>
            <a:br>
              <a:rPr lang="fr-FR" sz="4000" dirty="0"/>
            </a:br>
            <a:endParaRPr lang="fr-FR" sz="4000" dirty="0"/>
          </a:p>
        </p:txBody>
      </p:sp>
      <p:pic>
        <p:nvPicPr>
          <p:cNvPr id="4102" name="Picture 6">
            <a:extLst>
              <a:ext uri="{FF2B5EF4-FFF2-40B4-BE49-F238E27FC236}">
                <a16:creationId xmlns:a16="http://schemas.microsoft.com/office/drawing/2014/main" id="{7D7B65B8-C53E-4A77-A3C3-3437C6E168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2079" y="3911931"/>
            <a:ext cx="3525718" cy="2343040"/>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EE2F33F2-F0F4-43F6-BA13-73A08B9BDEF2}"/>
              </a:ext>
            </a:extLst>
          </p:cNvPr>
          <p:cNvSpPr>
            <a:spLocks noGrp="1"/>
          </p:cNvSpPr>
          <p:nvPr>
            <p:ph idx="1"/>
          </p:nvPr>
        </p:nvSpPr>
        <p:spPr/>
        <p:txBody>
          <a:bodyPr/>
          <a:lstStyle/>
          <a:p>
            <a:endParaRPr lang="fr-FR" dirty="0"/>
          </a:p>
        </p:txBody>
      </p:sp>
      <p:pic>
        <p:nvPicPr>
          <p:cNvPr id="6146" name="Picture 2" descr="Photo de classe, c'est demain ! - Représentants des ...">
            <a:extLst>
              <a:ext uri="{FF2B5EF4-FFF2-40B4-BE49-F238E27FC236}">
                <a16:creationId xmlns:a16="http://schemas.microsoft.com/office/drawing/2014/main" id="{3325AB63-56C8-46CC-9F2D-BED7970267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0363" y="883444"/>
            <a:ext cx="6482218" cy="283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209430"/>
      </p:ext>
    </p:extLst>
  </p:cSld>
  <p:clrMapOvr>
    <a:masterClrMapping/>
  </p:clrMapOvr>
  <p:transition spd="slow" advClick="0" advTm="5000">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
              <a:srgbClr val="CC3399"/>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A71741-D535-4C1D-A2B3-A6C0137B4DD1}"/>
              </a:ext>
            </a:extLst>
          </p:cNvPr>
          <p:cNvSpPr>
            <a:spLocks noGrp="1"/>
          </p:cNvSpPr>
          <p:nvPr>
            <p:ph type="ctrTitle"/>
          </p:nvPr>
        </p:nvSpPr>
        <p:spPr>
          <a:xfrm>
            <a:off x="1524000" y="1751108"/>
            <a:ext cx="9144000" cy="1026868"/>
          </a:xfrm>
        </p:spPr>
        <p:txBody>
          <a:bodyPr/>
          <a:lstStyle/>
          <a:p>
            <a:r>
              <a:rPr lang="fr-FR" dirty="0"/>
              <a:t>Qu’est ce que l’APEL?</a:t>
            </a:r>
          </a:p>
        </p:txBody>
      </p:sp>
      <p:sp>
        <p:nvSpPr>
          <p:cNvPr id="3" name="Sous-titre 2">
            <a:extLst>
              <a:ext uri="{FF2B5EF4-FFF2-40B4-BE49-F238E27FC236}">
                <a16:creationId xmlns:a16="http://schemas.microsoft.com/office/drawing/2014/main" id="{ABEB2DC1-8F86-42CF-9374-74E001DB2222}"/>
              </a:ext>
            </a:extLst>
          </p:cNvPr>
          <p:cNvSpPr>
            <a:spLocks noGrp="1"/>
          </p:cNvSpPr>
          <p:nvPr>
            <p:ph type="subTitle" idx="1"/>
          </p:nvPr>
        </p:nvSpPr>
        <p:spPr>
          <a:xfrm>
            <a:off x="1524000" y="5234599"/>
            <a:ext cx="9144000" cy="501038"/>
          </a:xfrm>
        </p:spPr>
        <p:txBody>
          <a:bodyPr>
            <a:noAutofit/>
          </a:bodyPr>
          <a:lstStyle/>
          <a:p>
            <a:r>
              <a:rPr lang="fr-FR" sz="3200" dirty="0">
                <a:solidFill>
                  <a:schemeClr val="tx1"/>
                </a:solidFill>
              </a:rPr>
              <a:t>A But Non Lucratif</a:t>
            </a:r>
          </a:p>
        </p:txBody>
      </p:sp>
      <p:sp>
        <p:nvSpPr>
          <p:cNvPr id="4" name="Sous-titre 2">
            <a:extLst>
              <a:ext uri="{FF2B5EF4-FFF2-40B4-BE49-F238E27FC236}">
                <a16:creationId xmlns:a16="http://schemas.microsoft.com/office/drawing/2014/main" id="{E572595D-1066-4E96-86C4-06578A27F115}"/>
              </a:ext>
            </a:extLst>
          </p:cNvPr>
          <p:cNvSpPr txBox="1">
            <a:spLocks/>
          </p:cNvSpPr>
          <p:nvPr/>
        </p:nvSpPr>
        <p:spPr>
          <a:xfrm>
            <a:off x="5683623" y="4418122"/>
            <a:ext cx="9144000" cy="5010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3200" dirty="0"/>
              <a:t>100% Bénévoles</a:t>
            </a:r>
          </a:p>
        </p:txBody>
      </p:sp>
      <p:sp>
        <p:nvSpPr>
          <p:cNvPr id="5" name="Sous-titre 2">
            <a:extLst>
              <a:ext uri="{FF2B5EF4-FFF2-40B4-BE49-F238E27FC236}">
                <a16:creationId xmlns:a16="http://schemas.microsoft.com/office/drawing/2014/main" id="{A07A2133-3736-402A-B240-DEACC4D93F89}"/>
              </a:ext>
            </a:extLst>
          </p:cNvPr>
          <p:cNvSpPr txBox="1">
            <a:spLocks/>
          </p:cNvSpPr>
          <p:nvPr/>
        </p:nvSpPr>
        <p:spPr>
          <a:xfrm>
            <a:off x="58616" y="3083927"/>
            <a:ext cx="9144000" cy="6633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3200" dirty="0"/>
              <a:t>Une Association Composée de Parents d’élèves</a:t>
            </a:r>
          </a:p>
        </p:txBody>
      </p:sp>
      <p:sp>
        <p:nvSpPr>
          <p:cNvPr id="6" name="Titre 1">
            <a:extLst>
              <a:ext uri="{FF2B5EF4-FFF2-40B4-BE49-F238E27FC236}">
                <a16:creationId xmlns:a16="http://schemas.microsoft.com/office/drawing/2014/main" id="{72DE0554-6DC7-40CC-95F9-E559A9CF209D}"/>
              </a:ext>
            </a:extLst>
          </p:cNvPr>
          <p:cNvSpPr txBox="1">
            <a:spLocks/>
          </p:cNvSpPr>
          <p:nvPr/>
        </p:nvSpPr>
        <p:spPr>
          <a:xfrm>
            <a:off x="1524000" y="685854"/>
            <a:ext cx="7135446" cy="10268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dirty="0"/>
              <a:t>Petite Récap!</a:t>
            </a:r>
          </a:p>
        </p:txBody>
      </p:sp>
    </p:spTree>
    <p:extLst>
      <p:ext uri="{BB962C8B-B14F-4D97-AF65-F5344CB8AC3E}">
        <p14:creationId xmlns:p14="http://schemas.microsoft.com/office/powerpoint/2010/main" val="2913788960"/>
      </p:ext>
    </p:extLst>
  </p:cSld>
  <p:clrMapOvr>
    <a:masterClrMapping/>
  </p:clrMapOvr>
  <p:transition spd="slow" advClick="0" advTm="5000">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CC3399"/>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34043" y="988376"/>
            <a:ext cx="8534400" cy="1507067"/>
          </a:xfrm>
        </p:spPr>
        <p:txBody>
          <a:bodyPr>
            <a:normAutofit/>
          </a:bodyPr>
          <a:lstStyle/>
          <a:p>
            <a:r>
              <a:rPr lang="fr-FR" sz="4000" dirty="0"/>
              <a:t>PLATS A EMPORTER : 864€</a:t>
            </a:r>
          </a:p>
        </p:txBody>
      </p:sp>
      <p:pic>
        <p:nvPicPr>
          <p:cNvPr id="7170" name="Picture 2" descr="PLV Plats à emporter n°10 - PLV Fast-food – Supports ...">
            <a:extLst>
              <a:ext uri="{FF2B5EF4-FFF2-40B4-BE49-F238E27FC236}">
                <a16:creationId xmlns:a16="http://schemas.microsoft.com/office/drawing/2014/main" id="{61BCA1CC-4690-49D0-B187-E3D48C63BA0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6374" y="194919"/>
            <a:ext cx="3904592" cy="390459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Les commerces du bourg assurent ! - Plouédern - Le Télégramme">
            <a:extLst>
              <a:ext uri="{FF2B5EF4-FFF2-40B4-BE49-F238E27FC236}">
                <a16:creationId xmlns:a16="http://schemas.microsoft.com/office/drawing/2014/main" id="{4F89A904-B6B8-40F9-89D6-48032B87E2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1033" y="3369338"/>
            <a:ext cx="4868103" cy="32248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5000">
    <p:wipe/>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CC3399"/>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79627" y="2968632"/>
            <a:ext cx="8534400" cy="1507067"/>
          </a:xfrm>
        </p:spPr>
        <p:txBody>
          <a:bodyPr>
            <a:normAutofit/>
          </a:bodyPr>
          <a:lstStyle/>
          <a:p>
            <a:r>
              <a:rPr lang="fr-FR" sz="4000" dirty="0"/>
              <a:t>Ventes de chocolats de noël : 1554,06€</a:t>
            </a:r>
          </a:p>
        </p:txBody>
      </p:sp>
      <p:pic>
        <p:nvPicPr>
          <p:cNvPr id="8196" name="Picture 4" descr="Vente de chocolats de Noël Alex Olivier - Les parents de ...">
            <a:extLst>
              <a:ext uri="{FF2B5EF4-FFF2-40B4-BE49-F238E27FC236}">
                <a16:creationId xmlns:a16="http://schemas.microsoft.com/office/drawing/2014/main" id="{C933F6A7-204E-4D7E-9177-7771851576C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9085" y="349857"/>
            <a:ext cx="8665971" cy="248643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hocolaterie Alex Olivier : professionnel depuis plus de ...">
            <a:extLst>
              <a:ext uri="{FF2B5EF4-FFF2-40B4-BE49-F238E27FC236}">
                <a16:creationId xmlns:a16="http://schemas.microsoft.com/office/drawing/2014/main" id="{06F2D959-AD87-4173-A935-EC6D304E6D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6827" y="3862677"/>
            <a:ext cx="2522475" cy="24864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5000">
    <p:wipe/>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CC3399"/>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79627" y="328799"/>
            <a:ext cx="8534400" cy="1507067"/>
          </a:xfrm>
        </p:spPr>
        <p:txBody>
          <a:bodyPr>
            <a:normAutofit/>
          </a:bodyPr>
          <a:lstStyle/>
          <a:p>
            <a:r>
              <a:rPr lang="fr-FR" sz="4000" dirty="0"/>
              <a:t>Ventes de CREPES ET CONFITURES: 929,38€</a:t>
            </a:r>
          </a:p>
        </p:txBody>
      </p:sp>
      <p:pic>
        <p:nvPicPr>
          <p:cNvPr id="9218" name="Picture 2" descr="LES 4 SAISONS à HUELGOAT">
            <a:extLst>
              <a:ext uri="{FF2B5EF4-FFF2-40B4-BE49-F238E27FC236}">
                <a16:creationId xmlns:a16="http://schemas.microsoft.com/office/drawing/2014/main" id="{31A04C26-3D2F-49CA-B1B3-AFB57876255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1149" y="2205037"/>
            <a:ext cx="4952129" cy="268501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Landerneau">
            <a:extLst>
              <a:ext uri="{FF2B5EF4-FFF2-40B4-BE49-F238E27FC236}">
                <a16:creationId xmlns:a16="http://schemas.microsoft.com/office/drawing/2014/main" id="{FEC238F3-004E-43E1-B65D-EFCF8CA1C2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9850" y="1082331"/>
            <a:ext cx="3062992" cy="3042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011148"/>
      </p:ext>
    </p:extLst>
  </p:cSld>
  <p:clrMapOvr>
    <a:masterClrMapping/>
  </p:clrMapOvr>
  <p:transition spd="slow" advClick="0" advTm="5000">
    <p:wipe/>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CC3399"/>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446213" y="471144"/>
            <a:ext cx="9114212" cy="1590739"/>
          </a:xfrm>
        </p:spPr>
        <p:txBody>
          <a:bodyPr>
            <a:noAutofit/>
          </a:bodyPr>
          <a:lstStyle/>
          <a:p>
            <a:pPr algn="ctr"/>
            <a:r>
              <a:rPr lang="fr-FR" sz="4000" dirty="0"/>
              <a:t>LOTO </a:t>
            </a:r>
            <a:br>
              <a:rPr lang="fr-FR" sz="4000" dirty="0"/>
            </a:br>
            <a:r>
              <a:rPr lang="fr-FR" sz="4000" dirty="0"/>
              <a:t>(qui n’a malheureusement toujours pas eu lieu cause </a:t>
            </a:r>
            <a:r>
              <a:rPr lang="fr-FR" sz="4000" dirty="0" err="1"/>
              <a:t>covid</a:t>
            </a:r>
            <a:r>
              <a:rPr lang="fr-FR" sz="4000" dirty="0"/>
              <a:t>)</a:t>
            </a:r>
          </a:p>
        </p:txBody>
      </p:sp>
      <p:sp>
        <p:nvSpPr>
          <p:cNvPr id="4" name="Titre 1"/>
          <p:cNvSpPr txBox="1">
            <a:spLocks/>
          </p:cNvSpPr>
          <p:nvPr/>
        </p:nvSpPr>
        <p:spPr>
          <a:xfrm>
            <a:off x="4069975" y="2353733"/>
            <a:ext cx="6714565" cy="3034056"/>
          </a:xfrm>
          <a:prstGeom prst="rect">
            <a:avLst/>
          </a:prstGeom>
          <a:effectLst/>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4000" b="0" i="0" u="none" strike="noStrike" kern="1200" cap="all" spc="0" normalizeH="0" baseline="0" noProof="0" dirty="0">
                <a:ln w="3175" cmpd="sng">
                  <a:noFill/>
                </a:ln>
                <a:solidFill>
                  <a:schemeClr val="tx1"/>
                </a:solidFill>
                <a:effectLst/>
                <a:uLnTx/>
                <a:uFillTx/>
                <a:latin typeface="+mj-lt"/>
                <a:ea typeface="+mj-ea"/>
                <a:cs typeface="+mj-cs"/>
              </a:rPr>
              <a:t>1340,16€</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fr-FR" sz="4000" b="0" i="0" u="none" strike="noStrike" kern="1200" cap="all" spc="0" normalizeH="0" baseline="0" noProof="0" dirty="0">
              <a:ln w="3175" cmpd="sng">
                <a:noFill/>
              </a:ln>
              <a:solidFill>
                <a:schemeClr val="tx1"/>
              </a:solidFill>
              <a:effectLst/>
              <a:uLnTx/>
              <a:uFillTx/>
              <a:latin typeface="+mj-lt"/>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4000" b="0" i="0" u="none" strike="noStrike" kern="1200" cap="all" spc="0" normalizeH="0" baseline="0" noProof="0" dirty="0">
                <a:ln w="3175" cmpd="sng">
                  <a:noFill/>
                </a:ln>
                <a:solidFill>
                  <a:schemeClr val="tx1"/>
                </a:solidFill>
                <a:effectLst/>
                <a:uLnTx/>
                <a:uFillTx/>
                <a:latin typeface="+mj-lt"/>
                <a:ea typeface="+mj-ea"/>
                <a:cs typeface="+mj-cs"/>
              </a:rPr>
              <a:t> </a:t>
            </a:r>
          </a:p>
        </p:txBody>
      </p:sp>
      <p:pic>
        <p:nvPicPr>
          <p:cNvPr id="45058" name="Picture 2" descr="I:\APEL\Loto\2020\Affiche\Loto St Edern 2020.jpg"/>
          <p:cNvPicPr>
            <a:picLocks noChangeAspect="1" noChangeArrowheads="1"/>
          </p:cNvPicPr>
          <p:nvPr/>
        </p:nvPicPr>
        <p:blipFill>
          <a:blip r:embed="rId2" cstate="print"/>
          <a:srcRect/>
          <a:stretch>
            <a:fillRect/>
          </a:stretch>
        </p:blipFill>
        <p:spPr bwMode="auto">
          <a:xfrm>
            <a:off x="628967" y="1958447"/>
            <a:ext cx="3342398" cy="4729224"/>
          </a:xfrm>
          <a:prstGeom prst="rect">
            <a:avLst/>
          </a:prstGeom>
          <a:noFill/>
        </p:spPr>
      </p:pic>
    </p:spTree>
  </p:cSld>
  <p:clrMapOvr>
    <a:masterClrMapping/>
  </p:clrMapOvr>
  <p:transition spd="slow" advClick="0" advTm="5000">
    <p:wipe/>
  </p:transition>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CC3399"/>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464140" y="336673"/>
            <a:ext cx="8753285" cy="2140852"/>
          </a:xfrm>
        </p:spPr>
        <p:txBody>
          <a:bodyPr>
            <a:normAutofit/>
          </a:bodyPr>
          <a:lstStyle/>
          <a:p>
            <a:pPr algn="ctr"/>
            <a:r>
              <a:rPr lang="fr-FR" sz="4000" dirty="0"/>
              <a:t>Collecte de journaux</a:t>
            </a:r>
            <a:br>
              <a:rPr lang="fr-FR" sz="4000" dirty="0"/>
            </a:br>
            <a:r>
              <a:rPr lang="fr-FR" sz="4000" dirty="0"/>
              <a:t>(tout les 1ers samedi du mois dans la cour des maternelles)</a:t>
            </a:r>
          </a:p>
        </p:txBody>
      </p:sp>
      <p:pic>
        <p:nvPicPr>
          <p:cNvPr id="46082" name="Picture 2" descr="Des journaux pour financer les projets – Collège Saint-Yves"/>
          <p:cNvPicPr>
            <a:picLocks noChangeAspect="1" noChangeArrowheads="1"/>
          </p:cNvPicPr>
          <p:nvPr/>
        </p:nvPicPr>
        <p:blipFill>
          <a:blip r:embed="rId2" cstate="print"/>
          <a:srcRect/>
          <a:stretch>
            <a:fillRect/>
          </a:stretch>
        </p:blipFill>
        <p:spPr bwMode="auto">
          <a:xfrm>
            <a:off x="684493" y="2701644"/>
            <a:ext cx="5143500" cy="3429001"/>
          </a:xfrm>
          <a:prstGeom prst="rect">
            <a:avLst/>
          </a:prstGeom>
          <a:noFill/>
        </p:spPr>
      </p:pic>
      <p:pic>
        <p:nvPicPr>
          <p:cNvPr id="46084" name="Picture 4" descr="Produit en Bretagne"/>
          <p:cNvPicPr>
            <a:picLocks noChangeAspect="1" noChangeArrowheads="1"/>
          </p:cNvPicPr>
          <p:nvPr/>
        </p:nvPicPr>
        <p:blipFill>
          <a:blip r:embed="rId3" cstate="print"/>
          <a:srcRect/>
          <a:stretch>
            <a:fillRect/>
          </a:stretch>
        </p:blipFill>
        <p:spPr bwMode="auto">
          <a:xfrm>
            <a:off x="5113057" y="2837517"/>
            <a:ext cx="4762500" cy="2590800"/>
          </a:xfrm>
          <a:prstGeom prst="rect">
            <a:avLst/>
          </a:prstGeom>
          <a:noFill/>
        </p:spPr>
      </p:pic>
      <p:sp>
        <p:nvSpPr>
          <p:cNvPr id="6" name="Titre 1"/>
          <p:cNvSpPr txBox="1">
            <a:spLocks/>
          </p:cNvSpPr>
          <p:nvPr/>
        </p:nvSpPr>
        <p:spPr>
          <a:xfrm>
            <a:off x="6221504" y="5423646"/>
            <a:ext cx="2904565" cy="1210235"/>
          </a:xfrm>
          <a:prstGeom prst="rect">
            <a:avLst/>
          </a:prstGeom>
          <a:effectLst/>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4000" b="0" i="0" u="none" strike="noStrike" kern="1200" cap="all" spc="0" normalizeH="0" baseline="0" noProof="0" dirty="0">
                <a:ln w="3175" cmpd="sng">
                  <a:noFill/>
                </a:ln>
                <a:solidFill>
                  <a:schemeClr val="tx1"/>
                </a:solidFill>
                <a:effectLst/>
                <a:uLnTx/>
                <a:uFillTx/>
                <a:latin typeface="+mj-lt"/>
                <a:ea typeface="+mj-ea"/>
                <a:cs typeface="+mj-cs"/>
              </a:rPr>
              <a:t>598,32€</a:t>
            </a:r>
          </a:p>
        </p:txBody>
      </p:sp>
      <p:sp>
        <p:nvSpPr>
          <p:cNvPr id="7" name="Titre 1"/>
          <p:cNvSpPr txBox="1">
            <a:spLocks/>
          </p:cNvSpPr>
          <p:nvPr/>
        </p:nvSpPr>
        <p:spPr>
          <a:xfrm>
            <a:off x="218046" y="6131859"/>
            <a:ext cx="7527459" cy="726141"/>
          </a:xfrm>
          <a:prstGeom prst="rect">
            <a:avLst/>
          </a:prstGeom>
          <a:effectLst/>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2000" b="0" i="0" u="none" strike="noStrike" kern="1200" cap="all" spc="0" normalizeH="0" baseline="0" noProof="0" dirty="0">
                <a:ln w="3175" cmpd="sng">
                  <a:noFill/>
                </a:ln>
                <a:solidFill>
                  <a:schemeClr val="tx1"/>
                </a:solidFill>
                <a:effectLst/>
                <a:uLnTx/>
                <a:uFillTx/>
                <a:latin typeface="+mj-lt"/>
                <a:ea typeface="+mj-ea"/>
                <a:cs typeface="+mj-cs"/>
              </a:rPr>
              <a:t>N’hésitez pas à venir</a:t>
            </a:r>
            <a:r>
              <a:rPr kumimoji="0" lang="fr-FR" sz="2000" b="0" i="0" u="none" strike="noStrike" kern="1200" cap="all" spc="0" normalizeH="0" noProof="0" dirty="0">
                <a:ln w="3175" cmpd="sng">
                  <a:noFill/>
                </a:ln>
                <a:solidFill>
                  <a:schemeClr val="tx1"/>
                </a:solidFill>
                <a:effectLst/>
                <a:uLnTx/>
                <a:uFillTx/>
                <a:latin typeface="+mj-lt"/>
                <a:ea typeface="+mj-ea"/>
                <a:cs typeface="+mj-cs"/>
              </a:rPr>
              <a:t> !</a:t>
            </a:r>
            <a:r>
              <a:rPr kumimoji="0" lang="fr-FR" sz="2000" b="0" i="0" u="none" strike="noStrike" kern="1200" cap="all" spc="0" normalizeH="0" baseline="0" noProof="0" dirty="0">
                <a:ln w="3175" cmpd="sng">
                  <a:noFill/>
                </a:ln>
                <a:solidFill>
                  <a:schemeClr val="tx1"/>
                </a:solidFill>
                <a:effectLst/>
                <a:uLnTx/>
                <a:uFillTx/>
                <a:latin typeface="+mj-lt"/>
                <a:ea typeface="+mj-ea"/>
                <a:cs typeface="+mj-cs"/>
              </a:rPr>
              <a:t> ;)</a:t>
            </a:r>
          </a:p>
        </p:txBody>
      </p:sp>
    </p:spTree>
  </p:cSld>
  <p:clrMapOvr>
    <a:masterClrMapping/>
  </p:clrMapOvr>
  <p:transition spd="slow" advClick="0" advTm="5000">
    <p:wipe/>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CC3399"/>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1317479" y="282885"/>
            <a:ext cx="8534400" cy="1507067"/>
          </a:xfrm>
        </p:spPr>
        <p:txBody>
          <a:bodyPr>
            <a:normAutofit/>
          </a:bodyPr>
          <a:lstStyle/>
          <a:p>
            <a:pPr algn="ctr"/>
            <a:r>
              <a:rPr lang="fr-FR" sz="4000" u="sng" dirty="0"/>
              <a:t>recettes diverses</a:t>
            </a:r>
          </a:p>
        </p:txBody>
      </p:sp>
      <p:sp>
        <p:nvSpPr>
          <p:cNvPr id="7" name="Espace réservé du contenu 6"/>
          <p:cNvSpPr>
            <a:spLocks noGrp="1"/>
          </p:cNvSpPr>
          <p:nvPr>
            <p:ph idx="1"/>
          </p:nvPr>
        </p:nvSpPr>
        <p:spPr>
          <a:xfrm>
            <a:off x="651758" y="2231674"/>
            <a:ext cx="9514219" cy="4240843"/>
          </a:xfrm>
        </p:spPr>
        <p:txBody>
          <a:bodyPr>
            <a:normAutofit/>
          </a:bodyPr>
          <a:lstStyle/>
          <a:p>
            <a:r>
              <a:rPr lang="fr-FR" sz="5100" dirty="0">
                <a:solidFill>
                  <a:schemeClr val="tx1"/>
                </a:solidFill>
              </a:rPr>
              <a:t>Adhésion APEL : 272€</a:t>
            </a:r>
          </a:p>
          <a:p>
            <a:r>
              <a:rPr lang="fr-FR" sz="5100" dirty="0">
                <a:solidFill>
                  <a:schemeClr val="tx1"/>
                </a:solidFill>
              </a:rPr>
              <a:t>Intérêts bancaires : 38€</a:t>
            </a:r>
          </a:p>
          <a:p>
            <a:r>
              <a:rPr lang="fr-FR" sz="5100" dirty="0">
                <a:solidFill>
                  <a:schemeClr val="tx1"/>
                </a:solidFill>
              </a:rPr>
              <a:t>Divers (Dons): 300€</a:t>
            </a:r>
          </a:p>
          <a:p>
            <a:endParaRPr lang="fr-FR" sz="3600" dirty="0">
              <a:solidFill>
                <a:schemeClr val="tx1"/>
              </a:solidFill>
            </a:endParaRPr>
          </a:p>
          <a:p>
            <a:pPr>
              <a:buNone/>
            </a:pPr>
            <a:endParaRPr lang="fr-FR" sz="3600" dirty="0">
              <a:solidFill>
                <a:schemeClr val="tx1"/>
              </a:solidFill>
            </a:endParaRPr>
          </a:p>
        </p:txBody>
      </p:sp>
    </p:spTree>
  </p:cSld>
  <p:clrMapOvr>
    <a:masterClrMapping/>
  </p:clrMapOvr>
  <p:transition spd="slow" advClick="0" advTm="5000">
    <p:wipe/>
  </p:transition>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CC3399"/>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419318" y="1466226"/>
            <a:ext cx="8534400" cy="1507067"/>
          </a:xfrm>
        </p:spPr>
        <p:txBody>
          <a:bodyPr>
            <a:normAutofit/>
          </a:bodyPr>
          <a:lstStyle/>
          <a:p>
            <a:pPr algn="ctr"/>
            <a:r>
              <a:rPr lang="fr-FR" sz="4000" u="sng" dirty="0"/>
              <a:t>TOTAL des recettes 2020</a:t>
            </a:r>
          </a:p>
        </p:txBody>
      </p:sp>
      <p:sp>
        <p:nvSpPr>
          <p:cNvPr id="4" name="Titre 1"/>
          <p:cNvSpPr txBox="1">
            <a:spLocks/>
          </p:cNvSpPr>
          <p:nvPr/>
        </p:nvSpPr>
        <p:spPr>
          <a:xfrm>
            <a:off x="1482071" y="3160555"/>
            <a:ext cx="8534400" cy="1507067"/>
          </a:xfrm>
          <a:prstGeom prst="rect">
            <a:avLst/>
          </a:prstGeom>
          <a:effectLst/>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fr-FR" sz="4000" u="sng" cap="all" dirty="0">
                <a:ln w="3175" cmpd="sng">
                  <a:noFill/>
                </a:ln>
                <a:latin typeface="+mj-lt"/>
                <a:ea typeface="+mj-ea"/>
                <a:cs typeface="+mj-cs"/>
              </a:rPr>
              <a:t>6780,92</a:t>
            </a:r>
            <a:r>
              <a:rPr kumimoji="0" lang="fr-FR" sz="4000" b="0" i="0" u="sng" strike="noStrike" kern="1200" cap="all" spc="0" normalizeH="0" baseline="0" noProof="0" dirty="0">
                <a:ln w="3175" cmpd="sng">
                  <a:noFill/>
                </a:ln>
                <a:solidFill>
                  <a:schemeClr val="tx1"/>
                </a:solidFill>
                <a:effectLst/>
                <a:uLnTx/>
                <a:uFillTx/>
                <a:latin typeface="+mj-lt"/>
                <a:ea typeface="+mj-ea"/>
                <a:cs typeface="+mj-cs"/>
              </a:rPr>
              <a:t>€</a:t>
            </a:r>
          </a:p>
        </p:txBody>
      </p:sp>
      <p:pic>
        <p:nvPicPr>
          <p:cNvPr id="47106" name="Picture 2" descr="Titan Jackpot Sit and Go | €35k++ Payday In The Infamous ..."/>
          <p:cNvPicPr>
            <a:picLocks noChangeAspect="1" noChangeArrowheads="1"/>
          </p:cNvPicPr>
          <p:nvPr/>
        </p:nvPicPr>
        <p:blipFill>
          <a:blip r:embed="rId2" cstate="print"/>
          <a:srcRect/>
          <a:stretch>
            <a:fillRect/>
          </a:stretch>
        </p:blipFill>
        <p:spPr bwMode="auto">
          <a:xfrm>
            <a:off x="854822" y="2986647"/>
            <a:ext cx="2910354" cy="2910355"/>
          </a:xfrm>
          <a:prstGeom prst="rect">
            <a:avLst/>
          </a:prstGeom>
          <a:noFill/>
        </p:spPr>
      </p:pic>
    </p:spTree>
  </p:cSld>
  <p:clrMapOvr>
    <a:masterClrMapping/>
  </p:clrMapOvr>
  <p:transition spd="slow" advClick="0" advTm="5000">
    <p:wipe/>
  </p:transition>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CC3399"/>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166825" y="888509"/>
            <a:ext cx="8534400" cy="1507067"/>
          </a:xfrm>
        </p:spPr>
        <p:txBody>
          <a:bodyPr>
            <a:normAutofit fontScale="90000"/>
          </a:bodyPr>
          <a:lstStyle/>
          <a:p>
            <a:pPr algn="ctr"/>
            <a:r>
              <a:rPr lang="fr-FR" dirty="0"/>
              <a:t>CETTE Anne a encore été très particulières, Plusieurs manifestations prévues n’ont pas pu avoir lieu en raison des interdictions liées a la covid.</a:t>
            </a:r>
            <a:br>
              <a:rPr lang="fr-FR" dirty="0"/>
            </a:br>
            <a:r>
              <a:rPr lang="fr-FR" dirty="0"/>
              <a:t>Nous aurions du vous proposer : </a:t>
            </a:r>
          </a:p>
        </p:txBody>
      </p:sp>
      <p:sp>
        <p:nvSpPr>
          <p:cNvPr id="3" name="Espace réservé du contenu 2"/>
          <p:cNvSpPr>
            <a:spLocks noGrp="1"/>
          </p:cNvSpPr>
          <p:nvPr>
            <p:ph idx="1"/>
          </p:nvPr>
        </p:nvSpPr>
        <p:spPr>
          <a:xfrm>
            <a:off x="262871" y="2460812"/>
            <a:ext cx="11095411" cy="3615267"/>
          </a:xfrm>
        </p:spPr>
        <p:txBody>
          <a:bodyPr>
            <a:noAutofit/>
          </a:bodyPr>
          <a:lstStyle/>
          <a:p>
            <a:r>
              <a:rPr lang="fr-FR" sz="2400" dirty="0">
                <a:solidFill>
                  <a:schemeClr val="tx1"/>
                </a:solidFill>
              </a:rPr>
              <a:t>Le Loto (vu plus haut) </a:t>
            </a:r>
          </a:p>
          <a:p>
            <a:r>
              <a:rPr lang="fr-FR" sz="2400" dirty="0">
                <a:solidFill>
                  <a:schemeClr val="tx1"/>
                </a:solidFill>
              </a:rPr>
              <a:t>Un Repas Participatif du type Raclette </a:t>
            </a:r>
          </a:p>
          <a:p>
            <a:r>
              <a:rPr lang="fr-FR" sz="2400" dirty="0">
                <a:solidFill>
                  <a:schemeClr val="tx1"/>
                </a:solidFill>
              </a:rPr>
              <a:t>La chasse aux œufs</a:t>
            </a:r>
          </a:p>
          <a:p>
            <a:r>
              <a:rPr lang="fr-FR" sz="2400" dirty="0">
                <a:solidFill>
                  <a:schemeClr val="tx1"/>
                </a:solidFill>
              </a:rPr>
              <a:t>La kermesse et la tombola</a:t>
            </a:r>
          </a:p>
        </p:txBody>
      </p:sp>
    </p:spTree>
  </p:cSld>
  <p:clrMapOvr>
    <a:masterClrMapping/>
  </p:clrMapOvr>
  <p:transition spd="slow" advClick="0" advTm="9000">
    <p:wipe/>
  </p:transition>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CC3399"/>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F3A0814-B9E0-4ACF-A967-CCDBEE668B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4241" y="0"/>
            <a:ext cx="9703517" cy="6858000"/>
          </a:xfrm>
          <a:prstGeom prst="rect">
            <a:avLst/>
          </a:prstGeom>
        </p:spPr>
      </p:pic>
      <p:pic>
        <p:nvPicPr>
          <p:cNvPr id="5" name="Image 4">
            <a:extLst>
              <a:ext uri="{FF2B5EF4-FFF2-40B4-BE49-F238E27FC236}">
                <a16:creationId xmlns:a16="http://schemas.microsoft.com/office/drawing/2014/main" id="{167BEB5F-6927-401C-A21E-A7BEF2AC13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4241" y="0"/>
            <a:ext cx="9703517" cy="6858000"/>
          </a:xfrm>
          <a:prstGeom prst="rect">
            <a:avLst/>
          </a:prstGeom>
        </p:spPr>
      </p:pic>
    </p:spTree>
  </p:cSld>
  <p:clrMapOvr>
    <a:masterClrMapping/>
  </p:clrMapOvr>
  <p:transition spd="slow" advClick="0" advTm="10000">
    <p:wipe/>
  </p:transition>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CC3399"/>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923363" y="2008093"/>
            <a:ext cx="9209648" cy="3998260"/>
          </a:xfrm>
        </p:spPr>
        <p:txBody>
          <a:bodyPr>
            <a:normAutofit fontScale="90000"/>
          </a:bodyPr>
          <a:lstStyle/>
          <a:p>
            <a:pPr lvl="0"/>
            <a:r>
              <a:rPr lang="fr-FR" sz="3100" dirty="0"/>
              <a:t>ENCORE UNE FOIS, Un grand merci a toute l’équipe pour avoir permis de réaliser toutes ces manifestations.</a:t>
            </a:r>
            <a:br>
              <a:rPr lang="fr-FR" sz="3100" dirty="0"/>
            </a:br>
            <a:r>
              <a:rPr lang="fr-FR" sz="3100" dirty="0"/>
              <a:t>Certains membres de notre équipe voguent vers d’autres horizons, aussi nous espérons pouvoir vous convaincre de faire parti de cette Apel, pour cette </a:t>
            </a:r>
            <a:r>
              <a:rPr lang="fr-FR" sz="3100" dirty="0" err="1"/>
              <a:t>annee</a:t>
            </a:r>
            <a:r>
              <a:rPr lang="fr-FR" sz="3100" dirty="0"/>
              <a:t> (et bien plus!).</a:t>
            </a:r>
            <a:br>
              <a:rPr lang="fr-FR" sz="3100" dirty="0"/>
            </a:br>
            <a:r>
              <a:rPr lang="fr-FR" sz="3100" dirty="0"/>
              <a:t>nous espérons </a:t>
            </a:r>
            <a:r>
              <a:rPr lang="fr-FR" sz="3100" dirty="0" err="1"/>
              <a:t>egalement</a:t>
            </a:r>
            <a:r>
              <a:rPr lang="fr-FR" sz="3100" dirty="0"/>
              <a:t> pouvoir mettre en place tout ce que nous avons préparés pour cette nouvelle </a:t>
            </a:r>
            <a:r>
              <a:rPr lang="fr-FR" sz="3100" dirty="0" err="1"/>
              <a:t>annee</a:t>
            </a:r>
            <a:r>
              <a:rPr lang="fr-FR" sz="3100" dirty="0"/>
              <a:t>.</a:t>
            </a:r>
            <a:br>
              <a:rPr lang="fr-FR" dirty="0"/>
            </a:br>
            <a:br>
              <a:rPr lang="fr-FR" dirty="0"/>
            </a:br>
            <a:br>
              <a:rPr lang="fr-FR" dirty="0"/>
            </a:br>
            <a:br>
              <a:rPr lang="fr-FR" dirty="0"/>
            </a:br>
            <a:endParaRPr lang="fr-FR" dirty="0"/>
          </a:p>
        </p:txBody>
      </p:sp>
      <p:sp>
        <p:nvSpPr>
          <p:cNvPr id="4" name="Titre 1"/>
          <p:cNvSpPr txBox="1">
            <a:spLocks/>
          </p:cNvSpPr>
          <p:nvPr/>
        </p:nvSpPr>
        <p:spPr>
          <a:xfrm>
            <a:off x="755931" y="1824814"/>
            <a:ext cx="8534400" cy="1507067"/>
          </a:xfrm>
          <a:prstGeom prst="rect">
            <a:avLst/>
          </a:prstGeom>
          <a:effectLst/>
        </p:spPr>
        <p:txBody>
          <a:bodyPr vert="horz" lIns="91440" tIns="45720" rIns="91440" bIns="45720" rtlCol="0" anchor="ctr">
            <a:normAutofit fontScale="97500"/>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r-FR" sz="3200" b="0" i="0" u="none" strike="noStrike" kern="1200" cap="all" spc="0" normalizeH="0" baseline="0" noProof="0" dirty="0">
              <a:ln w="3175" cmpd="sng">
                <a:noFill/>
              </a:ln>
              <a:solidFill>
                <a:schemeClr val="tx1"/>
              </a:solidFill>
              <a:effectLst/>
              <a:uLnTx/>
              <a:uFillTx/>
              <a:latin typeface="+mj-lt"/>
              <a:ea typeface="+mj-ea"/>
              <a:cs typeface="+mj-cs"/>
            </a:endParaRPr>
          </a:p>
        </p:txBody>
      </p:sp>
    </p:spTree>
  </p:cSld>
  <p:clrMapOvr>
    <a:masterClrMapping/>
  </p:clrMapOvr>
  <p:transition spd="slow" advClick="0" advTm="15000">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2">
                <a:lumMod val="40000"/>
                <a:lumOff val="6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CCB477-4762-4AEA-9F74-AAD3BEEA7FCB}"/>
              </a:ext>
            </a:extLst>
          </p:cNvPr>
          <p:cNvSpPr>
            <a:spLocks noGrp="1"/>
          </p:cNvSpPr>
          <p:nvPr>
            <p:ph type="title"/>
          </p:nvPr>
        </p:nvSpPr>
        <p:spPr/>
        <p:txBody>
          <a:bodyPr/>
          <a:lstStyle/>
          <a:p>
            <a:pPr algn="ctr"/>
            <a:r>
              <a:rPr lang="fr-FR" dirty="0"/>
              <a:t>Qui peut faire partie de l’APEL?</a:t>
            </a:r>
          </a:p>
        </p:txBody>
      </p:sp>
      <p:pic>
        <p:nvPicPr>
          <p:cNvPr id="3" name="Picture 2">
            <a:extLst>
              <a:ext uri="{FF2B5EF4-FFF2-40B4-BE49-F238E27FC236}">
                <a16:creationId xmlns:a16="http://schemas.microsoft.com/office/drawing/2014/main" id="{96469342-30C2-4EFF-9236-02635711F1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5550" y="283633"/>
            <a:ext cx="44196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56947"/>
      </p:ext>
    </p:extLst>
  </p:cSld>
  <p:clrMapOvr>
    <a:masterClrMapping/>
  </p:clrMapOvr>
  <p:transition spd="slow" advClick="0" advTm="5000">
    <p:wipe/>
  </p:transition>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CC3399"/>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10242" name="Picture 2" descr="Merci pour votre générosité - Là-haut dans les étoiles">
            <a:extLst>
              <a:ext uri="{FF2B5EF4-FFF2-40B4-BE49-F238E27FC236}">
                <a16:creationId xmlns:a16="http://schemas.microsoft.com/office/drawing/2014/main" id="{C885931B-9B55-4ED7-BFF9-90581B8505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6223" y="568153"/>
            <a:ext cx="5480354" cy="52838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8000">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CC3399"/>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320B6C-E6FF-4E63-9E7D-5E3250CDDD27}"/>
              </a:ext>
            </a:extLst>
          </p:cNvPr>
          <p:cNvSpPr>
            <a:spLocks noGrp="1"/>
          </p:cNvSpPr>
          <p:nvPr>
            <p:ph type="title"/>
          </p:nvPr>
        </p:nvSpPr>
        <p:spPr>
          <a:xfrm>
            <a:off x="824889" y="375139"/>
            <a:ext cx="8534400" cy="1414584"/>
          </a:xfrm>
        </p:spPr>
        <p:txBody>
          <a:bodyPr>
            <a:normAutofit fontScale="90000"/>
          </a:bodyPr>
          <a:lstStyle/>
          <a:p>
            <a:pPr algn="ctr"/>
            <a:r>
              <a:rPr lang="fr-FR" dirty="0"/>
              <a:t>Personne ayant au moins un enfant scolarisé à l’école St Edern.</a:t>
            </a:r>
          </a:p>
        </p:txBody>
      </p:sp>
      <p:pic>
        <p:nvPicPr>
          <p:cNvPr id="2050" name="Picture 2">
            <a:extLst>
              <a:ext uri="{FF2B5EF4-FFF2-40B4-BE49-F238E27FC236}">
                <a16:creationId xmlns:a16="http://schemas.microsoft.com/office/drawing/2014/main" id="{8D5FAA02-1E4A-427A-9937-638DC078C419}"/>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022658" y="2034298"/>
            <a:ext cx="3214627" cy="3214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892995"/>
      </p:ext>
    </p:extLst>
  </p:cSld>
  <p:clrMapOvr>
    <a:masterClrMapping/>
  </p:clrMapOvr>
  <p:transition spd="slow" advClick="0" advTm="5000">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CC3399"/>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7469CC-3917-49AD-AEDC-A63693929277}"/>
              </a:ext>
            </a:extLst>
          </p:cNvPr>
          <p:cNvSpPr>
            <a:spLocks noGrp="1"/>
          </p:cNvSpPr>
          <p:nvPr>
            <p:ph type="title"/>
          </p:nvPr>
        </p:nvSpPr>
        <p:spPr>
          <a:xfrm>
            <a:off x="676836" y="5025091"/>
            <a:ext cx="10515600" cy="1325563"/>
          </a:xfrm>
        </p:spPr>
        <p:txBody>
          <a:bodyPr/>
          <a:lstStyle/>
          <a:p>
            <a:r>
              <a:rPr lang="fr-FR" dirty="0"/>
              <a:t>N’hésitez pas! Rejoignez nous!</a:t>
            </a:r>
          </a:p>
        </p:txBody>
      </p:sp>
      <p:sp>
        <p:nvSpPr>
          <p:cNvPr id="3" name="Espace réservé du contenu 2">
            <a:extLst>
              <a:ext uri="{FF2B5EF4-FFF2-40B4-BE49-F238E27FC236}">
                <a16:creationId xmlns:a16="http://schemas.microsoft.com/office/drawing/2014/main" id="{A7AB5560-139D-4EF4-96C1-D4B82F4D55D7}"/>
              </a:ext>
            </a:extLst>
          </p:cNvPr>
          <p:cNvSpPr>
            <a:spLocks noGrp="1"/>
          </p:cNvSpPr>
          <p:nvPr>
            <p:ph idx="1"/>
          </p:nvPr>
        </p:nvSpPr>
        <p:spPr>
          <a:xfrm>
            <a:off x="802339" y="1891553"/>
            <a:ext cx="10515600" cy="3151094"/>
          </a:xfrm>
        </p:spPr>
        <p:txBody>
          <a:bodyPr>
            <a:normAutofit fontScale="32500" lnSpcReduction="20000"/>
          </a:bodyPr>
          <a:lstStyle/>
          <a:p>
            <a:r>
              <a:rPr lang="fr-FR" sz="10000" dirty="0">
                <a:solidFill>
                  <a:schemeClr val="tx1"/>
                </a:solidFill>
              </a:rPr>
              <a:t>Du temps à donner </a:t>
            </a:r>
          </a:p>
          <a:p>
            <a:r>
              <a:rPr lang="fr-FR" sz="10000" dirty="0">
                <a:solidFill>
                  <a:schemeClr val="tx1"/>
                </a:solidFill>
              </a:rPr>
              <a:t>De la Bonne humeur à partager</a:t>
            </a:r>
          </a:p>
          <a:p>
            <a:r>
              <a:rPr lang="fr-FR" sz="10000" dirty="0">
                <a:solidFill>
                  <a:schemeClr val="tx1"/>
                </a:solidFill>
              </a:rPr>
              <a:t>Des idées à proposer</a:t>
            </a:r>
          </a:p>
          <a:p>
            <a:r>
              <a:rPr lang="fr-FR" sz="10000" dirty="0">
                <a:solidFill>
                  <a:schemeClr val="tx1"/>
                </a:solidFill>
              </a:rPr>
              <a:t>Envie de rencontrer des personnes super sympa!</a:t>
            </a:r>
          </a:p>
          <a:p>
            <a:endParaRPr lang="fr-FR" dirty="0"/>
          </a:p>
        </p:txBody>
      </p:sp>
      <p:sp>
        <p:nvSpPr>
          <p:cNvPr id="4" name="Titre 1">
            <a:extLst>
              <a:ext uri="{FF2B5EF4-FFF2-40B4-BE49-F238E27FC236}">
                <a16:creationId xmlns:a16="http://schemas.microsoft.com/office/drawing/2014/main" id="{2D8498EE-F379-495F-8071-7F5C83687E23}"/>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t>Alors, si vous avez :</a:t>
            </a:r>
            <a:endParaRPr lang="fr-FR" dirty="0"/>
          </a:p>
        </p:txBody>
      </p:sp>
    </p:spTree>
    <p:extLst>
      <p:ext uri="{BB962C8B-B14F-4D97-AF65-F5344CB8AC3E}">
        <p14:creationId xmlns:p14="http://schemas.microsoft.com/office/powerpoint/2010/main" val="267111476"/>
      </p:ext>
    </p:extLst>
  </p:cSld>
  <p:clrMapOvr>
    <a:masterClrMapping/>
  </p:clrMapOvr>
  <p:transition spd="slow" advClick="0" advTm="6000">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CC3399"/>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716569-11CB-4DC3-9F54-2B2ED96AAC70}"/>
              </a:ext>
            </a:extLst>
          </p:cNvPr>
          <p:cNvSpPr>
            <a:spLocks noGrp="1"/>
          </p:cNvSpPr>
          <p:nvPr>
            <p:ph type="title"/>
          </p:nvPr>
        </p:nvSpPr>
        <p:spPr>
          <a:xfrm>
            <a:off x="838200" y="360810"/>
            <a:ext cx="8534400" cy="1374206"/>
          </a:xfrm>
        </p:spPr>
        <p:txBody>
          <a:bodyPr/>
          <a:lstStyle/>
          <a:p>
            <a:r>
              <a:rPr lang="fr-FR" dirty="0"/>
              <a:t>A quoi sert l’APEL?</a:t>
            </a:r>
          </a:p>
        </p:txBody>
      </p:sp>
      <p:sp>
        <p:nvSpPr>
          <p:cNvPr id="3" name="Espace réservé du contenu 2">
            <a:extLst>
              <a:ext uri="{FF2B5EF4-FFF2-40B4-BE49-F238E27FC236}">
                <a16:creationId xmlns:a16="http://schemas.microsoft.com/office/drawing/2014/main" id="{1E5F0739-9E47-4301-97C2-44E9FDA54156}"/>
              </a:ext>
            </a:extLst>
          </p:cNvPr>
          <p:cNvSpPr>
            <a:spLocks noGrp="1"/>
          </p:cNvSpPr>
          <p:nvPr>
            <p:ph idx="1"/>
          </p:nvPr>
        </p:nvSpPr>
        <p:spPr>
          <a:xfrm>
            <a:off x="838200" y="1865579"/>
            <a:ext cx="9407769" cy="4642338"/>
          </a:xfrm>
        </p:spPr>
        <p:txBody>
          <a:bodyPr>
            <a:normAutofit lnSpcReduction="10000"/>
          </a:bodyPr>
          <a:lstStyle/>
          <a:p>
            <a:pPr marL="0" indent="0">
              <a:buNone/>
            </a:pPr>
            <a:r>
              <a:rPr lang="fr-FR" sz="2800" dirty="0">
                <a:solidFill>
                  <a:schemeClr val="tx1"/>
                </a:solidFill>
              </a:rPr>
              <a:t>L’APEL est un lien entre les parents, L’OGEC (Organisme de gestion de l’enseignement catholique) et l’équipe enseignante.</a:t>
            </a:r>
          </a:p>
          <a:p>
            <a:pPr marL="0" indent="0">
              <a:buNone/>
            </a:pPr>
            <a:endParaRPr lang="fr-FR" sz="2800" dirty="0">
              <a:solidFill>
                <a:schemeClr val="tx1"/>
              </a:solidFill>
            </a:endParaRPr>
          </a:p>
          <a:p>
            <a:pPr marL="0" indent="0">
              <a:buNone/>
            </a:pPr>
            <a:r>
              <a:rPr lang="fr-FR" sz="2800" dirty="0">
                <a:solidFill>
                  <a:schemeClr val="tx1"/>
                </a:solidFill>
              </a:rPr>
              <a:t>On essaie de faire en sorte que les parents et les enfants vivent au mieux dans l’école et se sentent à leur place</a:t>
            </a:r>
          </a:p>
          <a:p>
            <a:pPr marL="0" indent="0">
              <a:buNone/>
            </a:pPr>
            <a:endParaRPr lang="fr-FR" dirty="0">
              <a:solidFill>
                <a:schemeClr val="tx1"/>
              </a:solidFill>
            </a:endParaRPr>
          </a:p>
          <a:p>
            <a:pPr marL="0" indent="0">
              <a:buNone/>
            </a:pPr>
            <a:r>
              <a:rPr lang="fr-FR" sz="2800" dirty="0">
                <a:solidFill>
                  <a:schemeClr val="tx1"/>
                </a:solidFill>
              </a:rPr>
              <a:t>L’APEL est également là pour proposer diverses manifestations dans le but de faire vivre les projets.</a:t>
            </a:r>
          </a:p>
        </p:txBody>
      </p:sp>
    </p:spTree>
    <p:extLst>
      <p:ext uri="{BB962C8B-B14F-4D97-AF65-F5344CB8AC3E}">
        <p14:creationId xmlns:p14="http://schemas.microsoft.com/office/powerpoint/2010/main" val="4154153176"/>
      </p:ext>
    </p:extLst>
  </p:cSld>
  <p:clrMapOvr>
    <a:masterClrMapping/>
  </p:clrMapOvr>
  <p:transition spd="slow" advClick="0" advTm="8000">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CC3399"/>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A460AF-E391-45B8-91DA-4FCDC625D20C}"/>
              </a:ext>
            </a:extLst>
          </p:cNvPr>
          <p:cNvSpPr>
            <a:spLocks noGrp="1"/>
          </p:cNvSpPr>
          <p:nvPr>
            <p:ph type="ctrTitle"/>
          </p:nvPr>
        </p:nvSpPr>
        <p:spPr/>
        <p:txBody>
          <a:bodyPr>
            <a:normAutofit/>
          </a:bodyPr>
          <a:lstStyle/>
          <a:p>
            <a:r>
              <a:rPr lang="fr-FR" sz="5400" u="sng" dirty="0"/>
              <a:t>DEPENSE DE L’APEL</a:t>
            </a:r>
          </a:p>
        </p:txBody>
      </p:sp>
    </p:spTree>
    <p:extLst>
      <p:ext uri="{BB962C8B-B14F-4D97-AF65-F5344CB8AC3E}">
        <p14:creationId xmlns:p14="http://schemas.microsoft.com/office/powerpoint/2010/main" val="2266056687"/>
      </p:ext>
    </p:extLst>
  </p:cSld>
  <p:clrMapOvr>
    <a:masterClrMapping/>
  </p:clrMapOvr>
  <p:transition spd="slow" advClick="0" advTm="5000">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CC3399"/>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000" dirty="0"/>
              <a:t>ACHATS de cartables pour les maternelles : 600€</a:t>
            </a:r>
            <a:br>
              <a:rPr lang="fr-FR" sz="4000" dirty="0"/>
            </a:br>
            <a:r>
              <a:rPr lang="fr-FR" sz="4000" dirty="0"/>
              <a:t>ceux-ci sont vendus tout au long de l’</a:t>
            </a:r>
            <a:r>
              <a:rPr lang="fr-FR" sz="4000" dirty="0" err="1"/>
              <a:t>annee</a:t>
            </a:r>
            <a:endParaRPr lang="fr-FR" sz="4000" dirty="0"/>
          </a:p>
        </p:txBody>
      </p:sp>
      <p:pic>
        <p:nvPicPr>
          <p:cNvPr id="38914" name="Picture 2" descr="Valisette porte documents en plastique avec anse et fermeture"/>
          <p:cNvPicPr>
            <a:picLocks noChangeAspect="1" noChangeArrowheads="1"/>
          </p:cNvPicPr>
          <p:nvPr/>
        </p:nvPicPr>
        <p:blipFill>
          <a:blip r:embed="rId2" cstate="print"/>
          <a:srcRect/>
          <a:stretch>
            <a:fillRect/>
          </a:stretch>
        </p:blipFill>
        <p:spPr bwMode="auto">
          <a:xfrm>
            <a:off x="3329080" y="522381"/>
            <a:ext cx="3629025" cy="3619500"/>
          </a:xfrm>
          <a:prstGeom prst="rect">
            <a:avLst/>
          </a:prstGeom>
          <a:noFill/>
        </p:spPr>
      </p:pic>
    </p:spTree>
    <p:extLst>
      <p:ext uri="{BB962C8B-B14F-4D97-AF65-F5344CB8AC3E}">
        <p14:creationId xmlns:p14="http://schemas.microsoft.com/office/powerpoint/2010/main" val="653713722"/>
      </p:ext>
    </p:extLst>
  </p:cSld>
  <p:clrMapOvr>
    <a:masterClrMapping/>
  </p:clrMapOvr>
  <p:transition spd="slow" advClick="0" advTm="5000">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CC3399"/>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96099E98-C54D-4E13-A595-8BE73032A391}"/>
              </a:ext>
            </a:extLst>
          </p:cNvPr>
          <p:cNvSpPr>
            <a:spLocks noGrp="1"/>
          </p:cNvSpPr>
          <p:nvPr>
            <p:ph type="body" sz="half" idx="2"/>
          </p:nvPr>
        </p:nvSpPr>
        <p:spPr>
          <a:xfrm>
            <a:off x="5614079" y="697672"/>
            <a:ext cx="6296134" cy="1666428"/>
          </a:xfrm>
        </p:spPr>
        <p:txBody>
          <a:bodyPr>
            <a:noAutofit/>
          </a:bodyPr>
          <a:lstStyle/>
          <a:p>
            <a:pPr algn="ctr"/>
            <a:r>
              <a:rPr lang="fr-FR" sz="4000" dirty="0">
                <a:solidFill>
                  <a:schemeClr val="tx1"/>
                </a:solidFill>
              </a:rPr>
              <a:t>GOUTER CM2 : </a:t>
            </a:r>
          </a:p>
          <a:p>
            <a:pPr algn="ctr"/>
            <a:r>
              <a:rPr lang="fr-FR" sz="4000" dirty="0">
                <a:solidFill>
                  <a:schemeClr val="tx1"/>
                </a:solidFill>
              </a:rPr>
              <a:t>283,33€</a:t>
            </a:r>
          </a:p>
        </p:txBody>
      </p:sp>
      <p:pic>
        <p:nvPicPr>
          <p:cNvPr id="3" name="Image 2">
            <a:extLst>
              <a:ext uri="{FF2B5EF4-FFF2-40B4-BE49-F238E27FC236}">
                <a16:creationId xmlns:a16="http://schemas.microsoft.com/office/drawing/2014/main" id="{93372137-5B0A-4358-BE36-6B9BE5184E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199" y="1335819"/>
            <a:ext cx="6218138" cy="4652883"/>
          </a:xfrm>
          <a:prstGeom prst="rect">
            <a:avLst/>
          </a:prstGeom>
        </p:spPr>
      </p:pic>
      <p:pic>
        <p:nvPicPr>
          <p:cNvPr id="1026" name="Picture 2" descr="Les bonbons se renouvellent pour mieux vous séduire ...">
            <a:extLst>
              <a:ext uri="{FF2B5EF4-FFF2-40B4-BE49-F238E27FC236}">
                <a16:creationId xmlns:a16="http://schemas.microsoft.com/office/drawing/2014/main" id="{31E27476-6C50-4F8C-B36F-6945B76783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3399" y="2576775"/>
            <a:ext cx="4514850"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266451"/>
      </p:ext>
    </p:extLst>
  </p:cSld>
  <p:clrMapOvr>
    <a:masterClrMapping/>
  </p:clrMapOvr>
  <p:transition spd="slow" advClick="0" advTm="5000">
    <p:wipe/>
  </p:transition>
</p:sld>
</file>

<file path=ppt/theme/theme1.xml><?xml version="1.0" encoding="utf-8"?>
<a:theme xmlns:a="http://schemas.openxmlformats.org/drawingml/2006/main" name="Secteur">
  <a:themeElements>
    <a:clrScheme name="Secteu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eur">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TM02900771[[fn=Secteur]]</Template>
  <TotalTime>2228</TotalTime>
  <Words>488</Words>
  <Application>Microsoft Office PowerPoint</Application>
  <PresentationFormat>Grand écran</PresentationFormat>
  <Paragraphs>66</Paragraphs>
  <Slides>30</Slides>
  <Notes>0</Notes>
  <HiddenSlides>0</HiddenSlides>
  <MMClips>1</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30</vt:i4>
      </vt:variant>
    </vt:vector>
  </HeadingPairs>
  <TitlesOfParts>
    <vt:vector size="35" baseType="lpstr">
      <vt:lpstr>After Night</vt:lpstr>
      <vt:lpstr>Arial</vt:lpstr>
      <vt:lpstr>Century Gothic</vt:lpstr>
      <vt:lpstr>Wingdings 3</vt:lpstr>
      <vt:lpstr>Secteur</vt:lpstr>
      <vt:lpstr>Assemblée Générale APEL  ST Edern </vt:lpstr>
      <vt:lpstr>Qu’est ce que l’APEL?</vt:lpstr>
      <vt:lpstr>Qui peut faire partie de l’APEL?</vt:lpstr>
      <vt:lpstr>Personne ayant au moins un enfant scolarisé à l’école St Edern.</vt:lpstr>
      <vt:lpstr>N’hésitez pas! Rejoignez nous!</vt:lpstr>
      <vt:lpstr>A quoi sert l’APEL?</vt:lpstr>
      <vt:lpstr>DEPENSE DE L’APEL</vt:lpstr>
      <vt:lpstr>ACHATS de cartables pour les maternelles : 600€ ceux-ci sont vendus tout au long de l’annee</vt:lpstr>
      <vt:lpstr>Présentation PowerPoint</vt:lpstr>
      <vt:lpstr>GOUTER DE NOEL</vt:lpstr>
      <vt:lpstr>MASQUES :</vt:lpstr>
      <vt:lpstr>Dépenses diverses</vt:lpstr>
      <vt:lpstr>DON AU TELETHON : 37,50€ </vt:lpstr>
      <vt:lpstr>TOTAL des dépenses 2020-2021</vt:lpstr>
      <vt:lpstr>Pour gérer toutes ces dépenses, l’apel organise tout au long de l’année diverses manifestations</vt:lpstr>
      <vt:lpstr>Pour cela, une réunion mensuelle (environ) est proposée aux membres pour mettre autour de la table les idées!</vt:lpstr>
      <vt:lpstr>LES MANIFESTATIONS QUI VOUS ONT été proposées cette année 2020-2021</vt:lpstr>
      <vt:lpstr>Présentation PowerPoint</vt:lpstr>
      <vt:lpstr>PHOTOS DE CLASSE : 241€ </vt:lpstr>
      <vt:lpstr>PLATS A EMPORTER : 864€</vt:lpstr>
      <vt:lpstr>Ventes de chocolats de noël : 1554,06€</vt:lpstr>
      <vt:lpstr>Ventes de CREPES ET CONFITURES: 929,38€</vt:lpstr>
      <vt:lpstr>LOTO  (qui n’a malheureusement toujours pas eu lieu cause covid)</vt:lpstr>
      <vt:lpstr>Collecte de journaux (tout les 1ers samedi du mois dans la cour des maternelles)</vt:lpstr>
      <vt:lpstr>recettes diverses</vt:lpstr>
      <vt:lpstr>TOTAL des recettes 2020</vt:lpstr>
      <vt:lpstr>CETTE Anne a encore été très particulières, Plusieurs manifestations prévues n’ont pas pu avoir lieu en raison des interdictions liées a la covid. Nous aurions du vous proposer : </vt:lpstr>
      <vt:lpstr>Présentation PowerPoint</vt:lpstr>
      <vt:lpstr>ENCORE UNE FOIS, Un grand merci a toute l’équipe pour avoir permis de réaliser toutes ces manifestations. Certains membres de notre équipe voguent vers d’autres horizons, aussi nous espérons pouvoir vous convaincre de faire parti de cette Apel, pour cette annee (et bien plus!). nous espérons egalement pouvoir mettre en place tout ce que nous avons préparés pour cette nouvelle annee.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Assemblé Générale APEL St Edern</dc:title>
  <dc:creator>LEMAGNEN CAROLINE</dc:creator>
  <cp:lastModifiedBy>Caroline</cp:lastModifiedBy>
  <cp:revision>41</cp:revision>
  <dcterms:created xsi:type="dcterms:W3CDTF">2020-10-08T10:49:02Z</dcterms:created>
  <dcterms:modified xsi:type="dcterms:W3CDTF">2021-10-18T13:57:04Z</dcterms:modified>
</cp:coreProperties>
</file>