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2070663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6744447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0627787"/>
      </p:ext>
    </p:extLst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9316337"/>
      </p:ext>
    </p:extLst>
  </p:cSld>
  <p:clrMapOvr>
    <a:masterClrMapping/>
  </p:clrMapOvr>
  <p:transition spd="slow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494679"/>
      </p:ext>
    </p:extLst>
  </p:cSld>
  <p:clrMapOvr>
    <a:masterClrMapping/>
  </p:clrMapOvr>
  <p:transition spd="slow" advClick="0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3407353"/>
      </p:ext>
    </p:extLst>
  </p:cSld>
  <p:clrMapOvr>
    <a:masterClrMapping/>
  </p:clrMapOvr>
  <p:transition spd="slow" advClick="0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0127570"/>
      </p:ext>
    </p:extLst>
  </p:cSld>
  <p:clrMapOvr>
    <a:masterClrMapping/>
  </p:clrMapOvr>
  <p:transition spd="slow" advClick="0" advTm="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7107882"/>
      </p:ext>
    </p:extLst>
  </p:cSld>
  <p:clrMapOvr>
    <a:masterClrMapping/>
  </p:clrMapOvr>
  <p:transition spd="slow" advClick="0" advTm="5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018073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443293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813170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4327123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2337102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433343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0522959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543905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6140639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939185-5613-406E-BC75-10AAB65506FB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AC68A1-1252-49DB-B5ED-F69CC13D10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397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Click="0" advTm="5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1C4153-5F3E-497A-A04D-44E9F80F4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/>
              <a:t>Assemblée Générale APEL </a:t>
            </a:r>
            <a:br>
              <a:rPr lang="fr-FR" sz="6000" dirty="0"/>
            </a:br>
            <a:r>
              <a:rPr lang="fr-FR" sz="6000" dirty="0"/>
              <a:t>ST Edern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6F5EEEB-D363-4783-B92B-C3EDAF02A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 lnSpcReduction="10000"/>
          </a:bodyPr>
          <a:lstStyle/>
          <a:p>
            <a:endParaRPr lang="fr-FR" dirty="0">
              <a:latin typeface="After Night" pitchFamily="2" charset="0"/>
            </a:endParaRPr>
          </a:p>
          <a:p>
            <a:endParaRPr lang="fr-FR" dirty="0">
              <a:latin typeface="After Night" pitchFamily="2" charset="0"/>
            </a:endParaRPr>
          </a:p>
          <a:p>
            <a:r>
              <a:rPr lang="fr-FR" sz="4000" dirty="0">
                <a:solidFill>
                  <a:schemeClr val="tx1"/>
                </a:solidFill>
                <a:latin typeface="+mj-lt"/>
              </a:rPr>
              <a:t>Année 2019-2020</a:t>
            </a:r>
          </a:p>
        </p:txBody>
      </p:sp>
      <p:pic>
        <p:nvPicPr>
          <p:cNvPr id="4" name="Piste audio 01">
            <a:hlinkClick r:id="" action="ppaction://media"/>
            <a:extLst>
              <a:ext uri="{FF2B5EF4-FFF2-40B4-BE49-F238E27FC236}">
                <a16:creationId xmlns:a16="http://schemas.microsoft.com/office/drawing/2014/main" xmlns="" id="{F1E11BAE-1ADC-4972-AD8B-AE2B226EA4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67776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6099E98-C54D-4E13-A595-8BE73032A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7296" y="749911"/>
            <a:ext cx="7260492" cy="2091267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VELOS POUR LES MATERNELLES : </a:t>
            </a:r>
          </a:p>
          <a:p>
            <a:pPr algn="ctr"/>
            <a:r>
              <a:rPr lang="fr-FR" sz="4000" dirty="0">
                <a:solidFill>
                  <a:schemeClr val="tx1"/>
                </a:solidFill>
              </a:rPr>
              <a:t>418,52€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61928D0-8E4C-4850-9E33-2774BE9E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2" y="491636"/>
            <a:ext cx="3361349" cy="336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858EC41C-AD19-447E-A10F-2795AD9F4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6219" y="3261212"/>
            <a:ext cx="3282828" cy="32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26645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2BD79C-8751-4A8E-9B4F-DD4A962E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8" y="4467489"/>
            <a:ext cx="6780212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PHOTOS DE CLASSE : 1040€</a:t>
            </a:r>
            <a:br>
              <a:rPr lang="fr-FR" sz="4000" dirty="0"/>
            </a:br>
            <a:r>
              <a:rPr lang="fr-FR" sz="4000" dirty="0"/>
              <a:t>(Chez Objectif Lune)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598FD79-CFB6-4B8A-A06D-3D900D23BA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988" y="883444"/>
            <a:ext cx="45148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7D7B65B8-C53E-4A77-A3C3-3437C6E1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2079" y="4494921"/>
            <a:ext cx="2648455" cy="17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20943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5043" y="4578772"/>
            <a:ext cx="2833897" cy="1507067"/>
          </a:xfrm>
        </p:spPr>
        <p:txBody>
          <a:bodyPr>
            <a:normAutofit/>
          </a:bodyPr>
          <a:lstStyle/>
          <a:p>
            <a:r>
              <a:rPr lang="fr-FR" sz="4000" dirty="0"/>
              <a:t>766.80€</a:t>
            </a:r>
          </a:p>
        </p:txBody>
      </p:sp>
      <p:pic>
        <p:nvPicPr>
          <p:cNvPr id="1026" name="Picture 2" descr="Jean-Paul Bernard, chef-opérateur du son - Musique, conce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22" y="683744"/>
            <a:ext cx="2724150" cy="3619500"/>
          </a:xfrm>
          <a:prstGeom prst="rect">
            <a:avLst/>
          </a:prstGeom>
          <a:noFill/>
        </p:spPr>
      </p:pic>
      <p:pic>
        <p:nvPicPr>
          <p:cNvPr id="1028" name="Picture 4" descr="astronomie en rhone al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105" y="701675"/>
            <a:ext cx="3806825" cy="2139931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406589" y="3174541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Abonnement JMF et Animations Science s et Cie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4072" y="345141"/>
            <a:ext cx="10004610" cy="13716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GOUTER DE NOEL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290.37€</a:t>
            </a:r>
          </a:p>
        </p:txBody>
      </p:sp>
      <p:pic>
        <p:nvPicPr>
          <p:cNvPr id="31746" name="Picture 2" descr="Goûter de Noë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551" y="2378076"/>
            <a:ext cx="4829175" cy="3619500"/>
          </a:xfrm>
          <a:prstGeom prst="rect">
            <a:avLst/>
          </a:prstGeom>
          <a:noFill/>
        </p:spPr>
      </p:pic>
      <p:pic>
        <p:nvPicPr>
          <p:cNvPr id="31750" name="Picture 6" descr="Goûter de Noël – Samedi 12 Décembre – Moulin Gaudil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7505" y="3297798"/>
            <a:ext cx="4381500" cy="20097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MOULIN MER (ANNEE 2018-2019)</a:t>
            </a:r>
          </a:p>
        </p:txBody>
      </p:sp>
      <p:pic>
        <p:nvPicPr>
          <p:cNvPr id="32770" name="Picture 2" descr="Classe de 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951" y="889934"/>
            <a:ext cx="5429250" cy="3619500"/>
          </a:xfrm>
          <a:prstGeom prst="rect">
            <a:avLst/>
          </a:prstGeom>
          <a:noFill/>
        </p:spPr>
      </p:pic>
      <p:sp>
        <p:nvSpPr>
          <p:cNvPr id="7" name="Titre 4"/>
          <p:cNvSpPr txBox="1">
            <a:spLocks/>
          </p:cNvSpPr>
          <p:nvPr/>
        </p:nvSpPr>
        <p:spPr>
          <a:xfrm>
            <a:off x="7721506" y="1824814"/>
            <a:ext cx="213967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380.80€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17479" y="28288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u="sng" dirty="0"/>
              <a:t>Dépenses diverses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351006" y="1873086"/>
            <a:ext cx="8534400" cy="361526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1"/>
                </a:solidFill>
              </a:rPr>
              <a:t>Adhésion APEL : 340.56€</a:t>
            </a:r>
          </a:p>
          <a:p>
            <a:r>
              <a:rPr lang="fr-FR" sz="3600" dirty="0">
                <a:solidFill>
                  <a:schemeClr val="tx1"/>
                </a:solidFill>
              </a:rPr>
              <a:t>Départ CM2 : 803.53€</a:t>
            </a:r>
          </a:p>
          <a:p>
            <a:r>
              <a:rPr lang="fr-FR" sz="3600" dirty="0">
                <a:solidFill>
                  <a:schemeClr val="tx1"/>
                </a:solidFill>
              </a:rPr>
              <a:t>Divers (cartables, Meubles classe Bilingue : 2356.65€</a:t>
            </a:r>
          </a:p>
          <a:p>
            <a:r>
              <a:rPr lang="fr-FR" sz="3600" dirty="0">
                <a:solidFill>
                  <a:schemeClr val="tx1"/>
                </a:solidFill>
              </a:rPr>
              <a:t>Frais de Commission : 17.60€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DON AU TELETHON : 60€</a:t>
            </a:r>
            <a:br>
              <a:rPr lang="fr-FR" sz="4000" dirty="0"/>
            </a:br>
            <a:r>
              <a:rPr lang="fr-FR" sz="4000" dirty="0"/>
              <a:t>(15€ de don et 45€ de vente)</a:t>
            </a:r>
          </a:p>
        </p:txBody>
      </p:sp>
      <p:pic>
        <p:nvPicPr>
          <p:cNvPr id="34820" name="Picture 4" descr="Téléthon – LIONS CLUB PAU B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2515" y="1093694"/>
            <a:ext cx="3841157" cy="27400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9318" y="146622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u="sng" dirty="0"/>
              <a:t>TOTAL des dépenses 2020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82071" y="3160555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sng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7198.65€</a:t>
            </a:r>
          </a:p>
        </p:txBody>
      </p:sp>
      <p:pic>
        <p:nvPicPr>
          <p:cNvPr id="35842" name="Picture 2" descr="Dépense publique : peut-on croire François Holla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005" y="3603730"/>
            <a:ext cx="2899955" cy="22083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118" y="381497"/>
            <a:ext cx="9308259" cy="2603750"/>
          </a:xfrm>
        </p:spPr>
        <p:txBody>
          <a:bodyPr>
            <a:normAutofit/>
          </a:bodyPr>
          <a:lstStyle/>
          <a:p>
            <a:r>
              <a:rPr lang="fr-FR" sz="4000" dirty="0"/>
              <a:t>Pour gérer toutes ces dépenses, l’</a:t>
            </a:r>
            <a:r>
              <a:rPr lang="fr-FR" sz="4000" dirty="0" err="1"/>
              <a:t>apel</a:t>
            </a:r>
            <a:r>
              <a:rPr lang="fr-FR" sz="4000" dirty="0"/>
              <a:t> organise tout au long de l’année diverses manifestations</a:t>
            </a:r>
          </a:p>
        </p:txBody>
      </p:sp>
      <p:pic>
        <p:nvPicPr>
          <p:cNvPr id="36870" name="Picture 6" descr="Your Emotional Calen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845" y="2996639"/>
            <a:ext cx="4407461" cy="31720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9670" y="498039"/>
            <a:ext cx="8534400" cy="4593914"/>
          </a:xfrm>
        </p:spPr>
        <p:txBody>
          <a:bodyPr>
            <a:normAutofit/>
          </a:bodyPr>
          <a:lstStyle/>
          <a:p>
            <a:r>
              <a:rPr lang="fr-FR" sz="4000" dirty="0"/>
              <a:t>Pour cela, une réunion mensuelle (environ) est proposée aux membres pour mettre autour de la table les idées!</a:t>
            </a:r>
          </a:p>
        </p:txBody>
      </p:sp>
      <p:pic>
        <p:nvPicPr>
          <p:cNvPr id="37890" name="Picture 2" descr="Reunion travail clipart 4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800" y="3935505"/>
            <a:ext cx="4536142" cy="22680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A71741-D535-4C1D-A2B3-A6C0137B4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108"/>
            <a:ext cx="9144000" cy="1026868"/>
          </a:xfrm>
        </p:spPr>
        <p:txBody>
          <a:bodyPr/>
          <a:lstStyle/>
          <a:p>
            <a:r>
              <a:rPr lang="fr-FR" dirty="0"/>
              <a:t>Qu’est ce que l’APEL?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BEB2DC1-8F86-42CF-9374-74E001DB2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4599"/>
            <a:ext cx="9144000" cy="501038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A But Non Lucratif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E572595D-1066-4E96-86C4-06578A27F115}"/>
              </a:ext>
            </a:extLst>
          </p:cNvPr>
          <p:cNvSpPr txBox="1">
            <a:spLocks/>
          </p:cNvSpPr>
          <p:nvPr/>
        </p:nvSpPr>
        <p:spPr>
          <a:xfrm>
            <a:off x="5683623" y="4418122"/>
            <a:ext cx="9144000" cy="50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100% Bénévoles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A07A2133-3736-402A-B240-DEACC4D93F89}"/>
              </a:ext>
            </a:extLst>
          </p:cNvPr>
          <p:cNvSpPr txBox="1">
            <a:spLocks/>
          </p:cNvSpPr>
          <p:nvPr/>
        </p:nvSpPr>
        <p:spPr>
          <a:xfrm>
            <a:off x="58616" y="3083927"/>
            <a:ext cx="9144000" cy="663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Une Association Composée de Parents d’élèves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72DE0554-6DC7-40CC-95F9-E559A9CF209D}"/>
              </a:ext>
            </a:extLst>
          </p:cNvPr>
          <p:cNvSpPr txBox="1">
            <a:spLocks/>
          </p:cNvSpPr>
          <p:nvPr/>
        </p:nvSpPr>
        <p:spPr>
          <a:xfrm>
            <a:off x="1524000" y="685854"/>
            <a:ext cx="7135446" cy="1026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Petite Récap!</a:t>
            </a:r>
          </a:p>
        </p:txBody>
      </p:sp>
    </p:spTree>
    <p:extLst>
      <p:ext uri="{BB962C8B-B14F-4D97-AF65-F5344CB8AC3E}">
        <p14:creationId xmlns:p14="http://schemas.microsoft.com/office/powerpoint/2010/main" xmlns="" val="291378896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528" y="2237191"/>
            <a:ext cx="10593390" cy="1814856"/>
          </a:xfrm>
        </p:spPr>
        <p:txBody>
          <a:bodyPr>
            <a:noAutofit/>
          </a:bodyPr>
          <a:lstStyle/>
          <a:p>
            <a:r>
              <a:rPr lang="fr-FR" sz="4000" dirty="0"/>
              <a:t>LES MANIFESTATIONS QUI VOUS ONT été proposées cette année 2019-2020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Ventes de cartables pour les maternelles : 194€</a:t>
            </a:r>
          </a:p>
        </p:txBody>
      </p:sp>
      <p:pic>
        <p:nvPicPr>
          <p:cNvPr id="38914" name="Picture 2" descr="Valisette porte documents en plastique avec anse et ferme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080" y="522381"/>
            <a:ext cx="3629025" cy="3619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5859" y="148414"/>
            <a:ext cx="8534400" cy="1507067"/>
          </a:xfrm>
        </p:spPr>
        <p:txBody>
          <a:bodyPr>
            <a:normAutofit/>
          </a:bodyPr>
          <a:lstStyle/>
          <a:p>
            <a:r>
              <a:rPr lang="fr-FR" sz="4000" dirty="0"/>
              <a:t>Bal des p’tits monstres : 539.31€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482228" y="1422968"/>
          <a:ext cx="3635748" cy="5144613"/>
        </p:xfrm>
        <a:graphic>
          <a:graphicData uri="http://schemas.openxmlformats.org/presentationml/2006/ole">
            <p:oleObj spid="_x0000_s40967" name="Acrobat Document" r:id="rId3" imgW="5667313" imgH="8019891" progId="AcroExch.Document.DC">
              <p:embed/>
            </p:oleObj>
          </a:graphicData>
        </a:graphic>
      </p:graphicFrame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776" y="2452344"/>
            <a:ext cx="8534400" cy="1507067"/>
          </a:xfrm>
        </p:spPr>
        <p:txBody>
          <a:bodyPr>
            <a:normAutofit/>
          </a:bodyPr>
          <a:lstStyle/>
          <a:p>
            <a:r>
              <a:rPr lang="fr-FR" sz="4000" dirty="0"/>
              <a:t>Raclette : 456.34€</a:t>
            </a:r>
          </a:p>
        </p:txBody>
      </p:sp>
      <p:pic>
        <p:nvPicPr>
          <p:cNvPr id="41986" name="Picture 2" descr="I:\APEL\Raclette\2019\Affiche Raclette 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565" y="301718"/>
            <a:ext cx="3946333" cy="55791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Ventes de chocolats de noël : 1273.14€</a:t>
            </a:r>
          </a:p>
        </p:txBody>
      </p:sp>
      <p:pic>
        <p:nvPicPr>
          <p:cNvPr id="43010" name="Picture 2" descr="A.P.E.A – Association des Parents d'Elèves d'Angicou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693" y="725113"/>
            <a:ext cx="6667500" cy="34861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9318" y="367554"/>
            <a:ext cx="8534400" cy="214854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Opération sapin de noël en partenariat avec magasin vert de landerneau</a:t>
            </a:r>
          </a:p>
        </p:txBody>
      </p:sp>
      <p:pic>
        <p:nvPicPr>
          <p:cNvPr id="44034" name="Picture 2" descr="Dépouillement d’arbre de Noël | Ville de Riga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681" y="2673910"/>
            <a:ext cx="3667125" cy="3619500"/>
          </a:xfrm>
          <a:prstGeom prst="rect">
            <a:avLst/>
          </a:prstGeom>
          <a:noFill/>
        </p:spPr>
      </p:pic>
      <p:pic>
        <p:nvPicPr>
          <p:cNvPr id="44038" name="Picture 6" descr="Boutic - Dinan Magasin 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353" y="2780352"/>
            <a:ext cx="4255060" cy="2831739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000283" y="5459506"/>
            <a:ext cx="2838918" cy="13984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190.90€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283" y="282885"/>
            <a:ext cx="9114212" cy="1590739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LOTO </a:t>
            </a:r>
            <a:br>
              <a:rPr lang="fr-FR" sz="4000" dirty="0"/>
            </a:br>
            <a:r>
              <a:rPr lang="fr-FR" sz="4000" dirty="0"/>
              <a:t>(qui n’a malheureusement pas eu lieu cause </a:t>
            </a:r>
            <a:r>
              <a:rPr lang="fr-FR" sz="4000" dirty="0" err="1"/>
              <a:t>covid</a:t>
            </a:r>
            <a:r>
              <a:rPr lang="fr-FR" sz="4000" dirty="0"/>
              <a:t>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069975" y="2353733"/>
            <a:ext cx="6714565" cy="30340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-1908.83€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(nous essayons de trouver une nouvelle date!)</a:t>
            </a:r>
          </a:p>
        </p:txBody>
      </p:sp>
      <p:pic>
        <p:nvPicPr>
          <p:cNvPr id="45058" name="Picture 2" descr="I:\APEL\Loto\2020\Affiche\Loto St Edern 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967" y="1958447"/>
            <a:ext cx="3342398" cy="47292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140" y="336673"/>
            <a:ext cx="8753285" cy="2140852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Collecte de journaux</a:t>
            </a:r>
            <a:br>
              <a:rPr lang="fr-FR" sz="4000" dirty="0"/>
            </a:br>
            <a:r>
              <a:rPr lang="fr-FR" sz="4000" dirty="0"/>
              <a:t>(tout les 1ers samedi du mois dans la cour des maternelles)</a:t>
            </a:r>
          </a:p>
        </p:txBody>
      </p:sp>
      <p:pic>
        <p:nvPicPr>
          <p:cNvPr id="46082" name="Picture 2" descr="Des journaux pour financer les projets – Collège Saint-Y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493" y="2701644"/>
            <a:ext cx="5143500" cy="3429001"/>
          </a:xfrm>
          <a:prstGeom prst="rect">
            <a:avLst/>
          </a:prstGeom>
          <a:noFill/>
        </p:spPr>
      </p:pic>
      <p:pic>
        <p:nvPicPr>
          <p:cNvPr id="46084" name="Picture 4" descr="Produit en Bretag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057" y="2837517"/>
            <a:ext cx="4762500" cy="2590800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221504" y="5423646"/>
            <a:ext cx="2904565" cy="12102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914.54€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8046" y="6131859"/>
            <a:ext cx="7527459" cy="7261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N’hésitez pas à venir</a:t>
            </a:r>
            <a:r>
              <a:rPr kumimoji="0" lang="fr-FR" sz="2000" b="0" i="0" u="none" strike="noStrike" kern="1200" cap="all" spc="0" normalizeH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!</a:t>
            </a:r>
            <a:r>
              <a:rPr kumimoji="0" lang="fr-FR" sz="2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;)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17479" y="28288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u="sng" dirty="0"/>
              <a:t>recettes diverses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51758" y="2231674"/>
            <a:ext cx="9514219" cy="4240843"/>
          </a:xfrm>
        </p:spPr>
        <p:txBody>
          <a:bodyPr>
            <a:normAutofit fontScale="70000" lnSpcReduction="20000"/>
          </a:bodyPr>
          <a:lstStyle/>
          <a:p>
            <a:r>
              <a:rPr lang="fr-FR" sz="5100" dirty="0">
                <a:solidFill>
                  <a:schemeClr val="tx1"/>
                </a:solidFill>
              </a:rPr>
              <a:t>Adhésion APEL : 340.56€</a:t>
            </a:r>
          </a:p>
          <a:p>
            <a:r>
              <a:rPr lang="fr-FR" sz="5100" dirty="0">
                <a:solidFill>
                  <a:schemeClr val="tx1"/>
                </a:solidFill>
              </a:rPr>
              <a:t>Location de la machine à barbe à papa : 60€</a:t>
            </a:r>
          </a:p>
          <a:p>
            <a:pPr>
              <a:buNone/>
            </a:pPr>
            <a:r>
              <a:rPr lang="fr-FR" sz="5100" dirty="0">
                <a:solidFill>
                  <a:schemeClr val="tx1"/>
                </a:solidFill>
              </a:rPr>
              <a:t>(Celle-ci est disponible à la location !)</a:t>
            </a:r>
          </a:p>
          <a:p>
            <a:r>
              <a:rPr lang="fr-FR" sz="5100" dirty="0">
                <a:solidFill>
                  <a:schemeClr val="tx1"/>
                </a:solidFill>
              </a:rPr>
              <a:t>Subvention mairie : 200€</a:t>
            </a:r>
          </a:p>
          <a:p>
            <a:r>
              <a:rPr lang="fr-FR" sz="5100" dirty="0">
                <a:solidFill>
                  <a:schemeClr val="tx1"/>
                </a:solidFill>
              </a:rPr>
              <a:t>Intérêts bancaires : 56.17€</a:t>
            </a:r>
          </a:p>
          <a:p>
            <a:r>
              <a:rPr lang="fr-FR" sz="5100" dirty="0">
                <a:solidFill>
                  <a:schemeClr val="tx1"/>
                </a:solidFill>
              </a:rPr>
              <a:t>Frais de Commissions : 17.60€</a:t>
            </a:r>
          </a:p>
          <a:p>
            <a:endParaRPr lang="fr-FR" sz="36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9318" y="146622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u="sng" dirty="0"/>
              <a:t>TOTAL des recettes 2020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82071" y="3160555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u="sng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2333.73</a:t>
            </a:r>
            <a:r>
              <a:rPr kumimoji="0" lang="fr-FR" sz="4000" b="0" i="0" u="sng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€</a:t>
            </a:r>
          </a:p>
        </p:txBody>
      </p:sp>
      <p:pic>
        <p:nvPicPr>
          <p:cNvPr id="47106" name="Picture 2" descr="Titan Jackpot Sit and Go | €35k++ Payday In The Infamo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22" y="2986647"/>
            <a:ext cx="2910354" cy="291035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CCB477-4762-4AEA-9F74-AAD3BEEA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Qui peut faire partie de l’APEL?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03C1BC6-D0D8-4B29-B6BD-9940D83E2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91583" y="685800"/>
            <a:ext cx="271966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5694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189" y="435285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Plusieurs manifestations prévues n’ont pas pu avoir lieu en raison du confinement.</a:t>
            </a:r>
            <a:br>
              <a:rPr lang="fr-FR" dirty="0"/>
            </a:br>
            <a:r>
              <a:rPr lang="fr-FR" dirty="0"/>
              <a:t>Nous aurions du vous proposer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871" y="2460812"/>
            <a:ext cx="11095411" cy="3615267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Le Loto (vu plus haut) En négatif car les lots sont achetés</a:t>
            </a:r>
          </a:p>
          <a:p>
            <a:r>
              <a:rPr lang="fr-FR" sz="2400" dirty="0">
                <a:solidFill>
                  <a:schemeClr val="tx1"/>
                </a:solidFill>
              </a:rPr>
              <a:t>Une vente de plat à emporter lors des portes ouvertes de l’école</a:t>
            </a:r>
          </a:p>
          <a:p>
            <a:r>
              <a:rPr lang="fr-FR" sz="2400" dirty="0">
                <a:solidFill>
                  <a:schemeClr val="tx1"/>
                </a:solidFill>
              </a:rPr>
              <a:t>La chasse aux œufs</a:t>
            </a:r>
          </a:p>
          <a:p>
            <a:r>
              <a:rPr lang="fr-FR" sz="2400" dirty="0">
                <a:solidFill>
                  <a:schemeClr val="tx1"/>
                </a:solidFill>
              </a:rPr>
              <a:t>La photo de classe et ses éventuelles goodies</a:t>
            </a:r>
          </a:p>
          <a:p>
            <a:pPr>
              <a:buNone/>
            </a:pPr>
            <a:r>
              <a:rPr lang="fr-FR" sz="2400" dirty="0">
                <a:solidFill>
                  <a:schemeClr val="tx1"/>
                </a:solidFill>
              </a:rPr>
              <a:t>Merci à Kathy Caron pour avoir </a:t>
            </a:r>
            <a:r>
              <a:rPr lang="fr-FR" sz="2400" dirty="0" smtClean="0">
                <a:solidFill>
                  <a:schemeClr val="tx1"/>
                </a:solidFill>
              </a:rPr>
              <a:t>donné </a:t>
            </a:r>
            <a:r>
              <a:rPr lang="fr-FR" sz="2400" dirty="0">
                <a:solidFill>
                  <a:schemeClr val="tx1"/>
                </a:solidFill>
              </a:rPr>
              <a:t>de son temps et permis d’avoir un souvenir dans chaque classe!</a:t>
            </a:r>
          </a:p>
          <a:p>
            <a:r>
              <a:rPr lang="fr-FR" sz="2400" dirty="0">
                <a:solidFill>
                  <a:schemeClr val="tx1"/>
                </a:solidFill>
              </a:rPr>
              <a:t>La kermesse et la tombola</a:t>
            </a:r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I:\APEL\AG 2020\Bilan 2019-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454358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3363" y="2008093"/>
            <a:ext cx="9209648" cy="3998260"/>
          </a:xfrm>
        </p:spPr>
        <p:txBody>
          <a:bodyPr>
            <a:normAutofit fontScale="90000"/>
          </a:bodyPr>
          <a:lstStyle/>
          <a:p>
            <a:pPr lvl="0"/>
            <a:r>
              <a:rPr lang="fr-FR" sz="3100" dirty="0"/>
              <a:t>Un grand merci a toute l’équipe pour avoir permis de réaliser toutes ces manifestations.</a:t>
            </a:r>
            <a:br>
              <a:rPr lang="fr-FR" sz="3100" dirty="0"/>
            </a:br>
            <a:r>
              <a:rPr lang="fr-FR" sz="3100" dirty="0"/>
              <a:t>Nous disons au revoir a plusieurs de nos membres cette année!</a:t>
            </a:r>
            <a:br>
              <a:rPr lang="fr-FR" sz="3100" dirty="0"/>
            </a:br>
            <a:r>
              <a:rPr lang="fr-FR" sz="3100" dirty="0"/>
              <a:t>Nous espérons vous compter parmi nous pour cette nouvelle année!</a:t>
            </a:r>
            <a:br>
              <a:rPr lang="fr-FR" sz="3100" dirty="0"/>
            </a:br>
            <a:r>
              <a:rPr lang="fr-FR" sz="3100" dirty="0"/>
              <a:t>Et nous essayerons de faire au mieux pour continuer a faire vivre l’école au grés de diverses manifestations et ventes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55931" y="182481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e &quot;MERCI&quot; | Le hub des innovations sociales e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093" y="1561072"/>
            <a:ext cx="6447245" cy="33157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320B6C-E6FF-4E63-9E7D-5E3250CD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89" y="375139"/>
            <a:ext cx="8534400" cy="14145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Personne ayant au moins un enfant scolarisé à l’école St Edern.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D5FAA02-1E4A-427A-9937-638DC078C4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658" y="2034298"/>
            <a:ext cx="3214627" cy="32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89299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7469CC-3917-49AD-AEDC-A6369392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6" y="5025091"/>
            <a:ext cx="10515600" cy="1325563"/>
          </a:xfrm>
        </p:spPr>
        <p:txBody>
          <a:bodyPr/>
          <a:lstStyle/>
          <a:p>
            <a:r>
              <a:rPr lang="fr-FR" dirty="0"/>
              <a:t>N’hésitez pas! Rejoignez nous!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7AB5560-139D-4EF4-96C1-D4B82F4D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39" y="1891553"/>
            <a:ext cx="10515600" cy="3151094"/>
          </a:xfrm>
        </p:spPr>
        <p:txBody>
          <a:bodyPr>
            <a:normAutofit fontScale="32500" lnSpcReduction="20000"/>
          </a:bodyPr>
          <a:lstStyle/>
          <a:p>
            <a:r>
              <a:rPr lang="fr-FR" sz="10000" dirty="0">
                <a:solidFill>
                  <a:schemeClr val="tx1"/>
                </a:solidFill>
              </a:rPr>
              <a:t>Du temps à donner </a:t>
            </a:r>
          </a:p>
          <a:p>
            <a:r>
              <a:rPr lang="fr-FR" sz="10000" dirty="0">
                <a:solidFill>
                  <a:schemeClr val="tx1"/>
                </a:solidFill>
              </a:rPr>
              <a:t>De la Bonne humeur à partager</a:t>
            </a:r>
          </a:p>
          <a:p>
            <a:r>
              <a:rPr lang="fr-FR" sz="10000" dirty="0">
                <a:solidFill>
                  <a:schemeClr val="tx1"/>
                </a:solidFill>
              </a:rPr>
              <a:t>Des idées à proposer</a:t>
            </a:r>
          </a:p>
          <a:p>
            <a:r>
              <a:rPr lang="fr-FR" sz="10000" dirty="0">
                <a:solidFill>
                  <a:schemeClr val="tx1"/>
                </a:solidFill>
              </a:rPr>
              <a:t>Envie de rencontrer des personnes super sympa!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2D8498EE-F379-495F-8071-7F5C83687E2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Alors, si vous avez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7111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716569-11CB-4DC3-9F54-2B2ED96A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810"/>
            <a:ext cx="8534400" cy="1374206"/>
          </a:xfrm>
        </p:spPr>
        <p:txBody>
          <a:bodyPr/>
          <a:lstStyle/>
          <a:p>
            <a:r>
              <a:rPr lang="fr-FR" dirty="0"/>
              <a:t>A quoi sert l’APEL?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E5F0739-9E47-4301-97C2-44E9FDA5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579"/>
            <a:ext cx="9407769" cy="4642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L’APEL est un lien entre les parents, L’OGEC (Organisme de gestion de l’enseignement catholique) et l’équipe enseignante.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On essaie de faire en sorte que les parents et les enfants vivent au mieux dans l’école et se sentent à leur place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L’APEL est également là pour proposer diverses manifestations dans le but de faire vivre les projets.</a:t>
            </a:r>
          </a:p>
        </p:txBody>
      </p:sp>
    </p:spTree>
    <p:extLst>
      <p:ext uri="{BB962C8B-B14F-4D97-AF65-F5344CB8AC3E}">
        <p14:creationId xmlns:p14="http://schemas.microsoft.com/office/powerpoint/2010/main" xmlns="" val="41541531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5A460AF-E391-45B8-91DA-4FCDC625D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u="sng" dirty="0"/>
              <a:t>DEPENSE DE L’APEL</a:t>
            </a:r>
          </a:p>
        </p:txBody>
      </p:sp>
    </p:spTree>
    <p:extLst>
      <p:ext uri="{BB962C8B-B14F-4D97-AF65-F5344CB8AC3E}">
        <p14:creationId xmlns:p14="http://schemas.microsoft.com/office/powerpoint/2010/main" xmlns="" val="226605668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F2B5AE-3528-41B0-8D76-2A590774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Abonnements : 513,82€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7E8B824-2318-411D-AC55-8650C44467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925" y="1576916"/>
            <a:ext cx="4514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F267A94-2CF4-4ACC-8855-C94AFDFB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790" y="403775"/>
            <a:ext cx="2788871" cy="41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5A235A8E-0F89-4B0A-B54B-D28E8B55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57" y="217365"/>
            <a:ext cx="2305954" cy="321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21044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94B805E-22E2-4F19-A5ED-D9A03147F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fr-FR" sz="4400" dirty="0"/>
          </a:p>
          <a:p>
            <a:pPr algn="ctr"/>
            <a:r>
              <a:rPr lang="fr-FR" sz="4300" dirty="0">
                <a:solidFill>
                  <a:schemeClr val="tx1"/>
                </a:solidFill>
              </a:rPr>
              <a:t>LIVRES DE NOEL :</a:t>
            </a:r>
          </a:p>
          <a:p>
            <a:pPr algn="ctr"/>
            <a:r>
              <a:rPr lang="fr-FR" sz="4300" dirty="0">
                <a:solidFill>
                  <a:schemeClr val="tx1"/>
                </a:solidFill>
              </a:rPr>
              <a:t>207€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B0DC624-53A9-4A12-99AD-03406D56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632" y="636954"/>
            <a:ext cx="45148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16693AF-99DB-4237-A2F0-3CB7B1C1C51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0" b="23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174047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2057</TotalTime>
  <Words>485</Words>
  <Application>Microsoft Office PowerPoint</Application>
  <PresentationFormat>Personnalisé</PresentationFormat>
  <Paragraphs>78</Paragraphs>
  <Slides>33</Slides>
  <Notes>0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Secteur</vt:lpstr>
      <vt:lpstr>Acrobat Document</vt:lpstr>
      <vt:lpstr>Assemblée Générale APEL  ST Edern </vt:lpstr>
      <vt:lpstr>Qu’est ce que l’APEL?</vt:lpstr>
      <vt:lpstr>Qui peut faire partie de l’APEL?</vt:lpstr>
      <vt:lpstr>Personne ayant au moins un enfant scolarisé à l’école St Edern.</vt:lpstr>
      <vt:lpstr>N’hésitez pas! Rejoignez nous!</vt:lpstr>
      <vt:lpstr>A quoi sert l’APEL?</vt:lpstr>
      <vt:lpstr>DEPENSE DE L’APEL</vt:lpstr>
      <vt:lpstr>Abonnements : 513,82€</vt:lpstr>
      <vt:lpstr>Diapositive 9</vt:lpstr>
      <vt:lpstr>Diapositive 10</vt:lpstr>
      <vt:lpstr>PHOTOS DE CLASSE : 1040€ (Chez Objectif Lune)</vt:lpstr>
      <vt:lpstr>766.80€</vt:lpstr>
      <vt:lpstr>GOUTER DE NOEL</vt:lpstr>
      <vt:lpstr>MOULIN MER (ANNEE 2018-2019)</vt:lpstr>
      <vt:lpstr>Dépenses diverses</vt:lpstr>
      <vt:lpstr>DON AU TELETHON : 60€ (15€ de don et 45€ de vente)</vt:lpstr>
      <vt:lpstr>TOTAL des dépenses 2020</vt:lpstr>
      <vt:lpstr>Pour gérer toutes ces dépenses, l’apel organise tout au long de l’année diverses manifestations</vt:lpstr>
      <vt:lpstr>Pour cela, une réunion mensuelle (environ) est proposée aux membres pour mettre autour de la table les idées!</vt:lpstr>
      <vt:lpstr>LES MANIFESTATIONS QUI VOUS ONT été proposées cette année 2019-2020</vt:lpstr>
      <vt:lpstr>Ventes de cartables pour les maternelles : 194€</vt:lpstr>
      <vt:lpstr>Bal des p’tits monstres : 539.31€</vt:lpstr>
      <vt:lpstr>Raclette : 456.34€</vt:lpstr>
      <vt:lpstr>Ventes de chocolats de noël : 1273.14€</vt:lpstr>
      <vt:lpstr>Opération sapin de noël en partenariat avec magasin vert de landerneau</vt:lpstr>
      <vt:lpstr>LOTO  (qui n’a malheureusement pas eu lieu cause covid)</vt:lpstr>
      <vt:lpstr>Collecte de journaux (tout les 1ers samedi du mois dans la cour des maternelles)</vt:lpstr>
      <vt:lpstr>recettes diverses</vt:lpstr>
      <vt:lpstr>TOTAL des recettes 2020</vt:lpstr>
      <vt:lpstr>Plusieurs manifestations prévues n’ont pas pu avoir lieu en raison du confinement. Nous aurions du vous proposer : </vt:lpstr>
      <vt:lpstr>Diapositive 31</vt:lpstr>
      <vt:lpstr>Un grand merci a toute l’équipe pour avoir permis de réaliser toutes ces manifestations. Nous disons au revoir a plusieurs de nos membres cette année! Nous espérons vous compter parmi nous pour cette nouvelle année! Et nous essayerons de faire au mieux pour continuer a faire vivre l’école au grés de diverses manifestations et ventes    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 Générale APEL St Edern</dc:title>
  <dc:creator>LEMAGNEN CAROLINE</dc:creator>
  <cp:lastModifiedBy>sl</cp:lastModifiedBy>
  <cp:revision>30</cp:revision>
  <dcterms:created xsi:type="dcterms:W3CDTF">2020-10-08T10:49:02Z</dcterms:created>
  <dcterms:modified xsi:type="dcterms:W3CDTF">2020-10-13T18:10:19Z</dcterms:modified>
</cp:coreProperties>
</file>